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57"/>
  </p:notesMasterIdLst>
  <p:handoutMasterIdLst>
    <p:handoutMasterId r:id="rId58"/>
  </p:handoutMasterIdLst>
  <p:sldIdLst>
    <p:sldId id="330" r:id="rId3"/>
    <p:sldId id="324" r:id="rId4"/>
    <p:sldId id="331" r:id="rId5"/>
    <p:sldId id="375" r:id="rId6"/>
    <p:sldId id="376"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4" r:id="rId20"/>
    <p:sldId id="345" r:id="rId21"/>
    <p:sldId id="346" r:id="rId22"/>
    <p:sldId id="347" r:id="rId23"/>
    <p:sldId id="348" r:id="rId24"/>
    <p:sldId id="349" r:id="rId25"/>
    <p:sldId id="350" r:id="rId26"/>
    <p:sldId id="377" r:id="rId27"/>
    <p:sldId id="351" r:id="rId28"/>
    <p:sldId id="352" r:id="rId29"/>
    <p:sldId id="353" r:id="rId30"/>
    <p:sldId id="354" r:id="rId31"/>
    <p:sldId id="355" r:id="rId32"/>
    <p:sldId id="356" r:id="rId33"/>
    <p:sldId id="357" r:id="rId34"/>
    <p:sldId id="358" r:id="rId35"/>
    <p:sldId id="359" r:id="rId36"/>
    <p:sldId id="360" r:id="rId37"/>
    <p:sldId id="361" r:id="rId38"/>
    <p:sldId id="362" r:id="rId39"/>
    <p:sldId id="363" r:id="rId40"/>
    <p:sldId id="364" r:id="rId41"/>
    <p:sldId id="365" r:id="rId42"/>
    <p:sldId id="366" r:id="rId43"/>
    <p:sldId id="367" r:id="rId44"/>
    <p:sldId id="368" r:id="rId45"/>
    <p:sldId id="369" r:id="rId46"/>
    <p:sldId id="378" r:id="rId47"/>
    <p:sldId id="370" r:id="rId48"/>
    <p:sldId id="379" r:id="rId49"/>
    <p:sldId id="371" r:id="rId50"/>
    <p:sldId id="380" r:id="rId51"/>
    <p:sldId id="372" r:id="rId52"/>
    <p:sldId id="373" r:id="rId53"/>
    <p:sldId id="381" r:id="rId54"/>
    <p:sldId id="374" r:id="rId55"/>
    <p:sldId id="298" r:id="rId56"/>
  </p:sldIdLst>
  <p:sldSz cx="9144000" cy="6858000" type="screen4x3"/>
  <p:notesSz cx="6858000" cy="9144000"/>
  <p:embeddedFontLst>
    <p:embeddedFont>
      <p:font typeface="Calibri" panose="020F0502020204030204" pitchFamily="34"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32" userDrawn="1">
          <p15:clr>
            <a:srgbClr val="A4A3A4"/>
          </p15:clr>
        </p15:guide>
        <p15:guide id="2" pos="272" userDrawn="1">
          <p15:clr>
            <a:srgbClr val="A4A3A4"/>
          </p15:clr>
        </p15:guide>
        <p15:guide id="3" orient="horz" pos="436" userDrawn="1">
          <p15:clr>
            <a:srgbClr val="A4A3A4"/>
          </p15:clr>
        </p15:guide>
        <p15:guide id="4" pos="5488" userDrawn="1">
          <p15:clr>
            <a:srgbClr val="A4A3A4"/>
          </p15:clr>
        </p15:guide>
        <p15:guide id="5" orient="horz" pos="79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89777" autoAdjust="0"/>
  </p:normalViewPr>
  <p:slideViewPr>
    <p:cSldViewPr snapToGrid="0" snapToObjects="1">
      <p:cViewPr varScale="1">
        <p:scale>
          <a:sx n="102" d="100"/>
          <a:sy n="102" d="100"/>
        </p:scale>
        <p:origin x="2022" y="108"/>
      </p:cViewPr>
      <p:guideLst>
        <p:guide orient="horz" pos="4032"/>
        <p:guide pos="272"/>
        <p:guide orient="horz" pos="436"/>
        <p:guide pos="5488"/>
        <p:guide orient="horz" pos="799"/>
      </p:guideLst>
    </p:cSldViewPr>
  </p:slideViewPr>
  <p:outlineViewPr>
    <p:cViewPr>
      <p:scale>
        <a:sx n="33" d="100"/>
        <a:sy n="33" d="100"/>
      </p:scale>
      <p:origin x="0" y="-9725"/>
    </p:cViewPr>
  </p:outlineViewPr>
  <p:notesTextViewPr>
    <p:cViewPr>
      <p:scale>
        <a:sx n="125" d="100"/>
        <a:sy n="125"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5/23/2023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1) Math Type Plugin</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2) Math Player (free versions available)</a:t>
            </a:r>
          </a:p>
          <a:p>
            <a:pPr marL="0" marR="0" indent="0" algn="l" defTabSz="914400" rtl="0" eaLnBrk="1" fontAlgn="auto" latinLnBrk="0" hangingPunct="1">
              <a:lnSpc>
                <a:spcPct val="100000"/>
              </a:lnSpc>
              <a:spcBef>
                <a:spcPts val="0"/>
              </a:spcBef>
              <a:spcAft>
                <a:spcPts val="0"/>
              </a:spcAft>
              <a:buClrTx/>
              <a:buSzTx/>
              <a:buFontTx/>
              <a:buNone/>
              <a:defRPr/>
            </a:pPr>
            <a:r>
              <a:rPr lang="en-US" noProof="0" dirty="0">
                <a:latin typeface="Arial" panose="020B0604020202020204" pitchFamily="34" charset="0"/>
                <a:cs typeface="Arial" panose="020B0604020202020204" pitchFamily="34" charset="0"/>
              </a:rPr>
              <a:t>3) NVDA Reader (free versions available)</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4851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The 4 line of code for figure a are as follows. </a:t>
            </a:r>
          </a:p>
          <a:p>
            <a:r>
              <a:rPr lang="en-US" dirty="0"/>
              <a:t>while open parenthesis TRUE close parenthesis open curly bracket </a:t>
            </a:r>
          </a:p>
          <a:p>
            <a:r>
              <a:rPr lang="en-US" dirty="0"/>
              <a:t>get under score next under score request open parenthesis ampersand </a:t>
            </a:r>
            <a:r>
              <a:rPr lang="en-US" dirty="0" err="1"/>
              <a:t>buf</a:t>
            </a:r>
            <a:r>
              <a:rPr lang="en-US" dirty="0"/>
              <a:t> close parenthesis semi colon </a:t>
            </a:r>
          </a:p>
          <a:p>
            <a:r>
              <a:rPr lang="en-US" dirty="0"/>
              <a:t>handoff under score work open parenthesis ampersand </a:t>
            </a:r>
            <a:r>
              <a:rPr lang="en-US" dirty="0" err="1"/>
              <a:t>buf</a:t>
            </a:r>
            <a:r>
              <a:rPr lang="en-US" dirty="0"/>
              <a:t> close parenthesis semi colon</a:t>
            </a:r>
          </a:p>
          <a:p>
            <a:r>
              <a:rPr lang="en-US" dirty="0"/>
              <a:t>close curly bracket </a:t>
            </a:r>
          </a:p>
          <a:p>
            <a:r>
              <a:rPr lang="en-US" dirty="0"/>
              <a:t> </a:t>
            </a:r>
          </a:p>
          <a:p>
            <a:r>
              <a:rPr lang="en-US" dirty="0"/>
              <a:t>The 7 lines of code for figure open parenthesis b close parenthesis are as follow </a:t>
            </a:r>
          </a:p>
          <a:p>
            <a:r>
              <a:rPr lang="en-US" dirty="0"/>
              <a:t>while open parenthesis TRUE close parenthesis open curly bracket </a:t>
            </a:r>
          </a:p>
          <a:p>
            <a:r>
              <a:rPr lang="en-US" dirty="0"/>
              <a:t>wait under score for under score work open parenthesis &amp;</a:t>
            </a:r>
            <a:r>
              <a:rPr lang="en-US" dirty="0" err="1"/>
              <a:t>buf</a:t>
            </a:r>
            <a:r>
              <a:rPr lang="en-US" dirty="0"/>
              <a:t> close parenthesis</a:t>
            </a:r>
          </a:p>
          <a:p>
            <a:r>
              <a:rPr lang="en-US" dirty="0"/>
              <a:t>look under score for under score page under score in under score cache open parenthesis ampersand </a:t>
            </a:r>
            <a:r>
              <a:rPr lang="en-US" dirty="0" err="1"/>
              <a:t>buf</a:t>
            </a:r>
            <a:r>
              <a:rPr lang="en-US" dirty="0"/>
              <a:t> coma ampersand page close parenthesis semi colon</a:t>
            </a:r>
          </a:p>
          <a:p>
            <a:r>
              <a:rPr lang="en-US" dirty="0"/>
              <a:t>if open parenthesis page under score not under score in under score cache open parenthesis ampersand page close parenthesis close parenthesis </a:t>
            </a:r>
          </a:p>
          <a:p>
            <a:r>
              <a:rPr lang="en-US" dirty="0"/>
              <a:t>read under score page under score from under score disk open parenthesis ampersand </a:t>
            </a:r>
            <a:r>
              <a:rPr lang="en-US" dirty="0" err="1"/>
              <a:t>buf</a:t>
            </a:r>
            <a:r>
              <a:rPr lang="en-US" dirty="0"/>
              <a:t> coma ampersand page close parenthesis semi colon </a:t>
            </a:r>
          </a:p>
          <a:p>
            <a:r>
              <a:rPr lang="en-US" dirty="0"/>
              <a:t>return under score page open parenthesis ampersand page close parenthesis semi colon </a:t>
            </a:r>
          </a:p>
          <a:p>
            <a:r>
              <a:rPr lang="en-US" dirty="0"/>
              <a:t>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672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Part (a): There is a rectangular block with two horizontal partitions. The top first partition has three circles labeled Process 1, Process 2, and Process 3 with one wavy line in each circle labeled Thread. The second partition is labeled Kernel. The first partition is categorized as User-space and the second partition is categorized as kernel space. Part (b): There is a rectangular block with two horizontal partitions. The top first partition has a circle labeled Process with three wavy lines, each labeled Thread. The second partition is labeled Kernel.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1701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&lt;html&gt; &lt;head&gt; &lt;style type="text/</a:t>
            </a:r>
            <a:r>
              <a:rPr lang="en-US" dirty="0" err="1"/>
              <a:t>css</a:t>
            </a:r>
            <a:r>
              <a:rPr lang="en-US" dirty="0"/>
              <a:t>"&gt; </a:t>
            </a:r>
            <a:r>
              <a:rPr lang="en-US" dirty="0" err="1"/>
              <a:t>th</a:t>
            </a:r>
            <a:r>
              <a:rPr lang="en-US" dirty="0"/>
              <a:t>{ border: 1px solid black; } tr </a:t>
            </a:r>
            <a:r>
              <a:rPr lang="en-US" dirty="0" err="1"/>
              <a:t>th</a:t>
            </a:r>
            <a:r>
              <a:rPr lang="en-US" dirty="0"/>
              <a:t> { padding:4px; } td{ padding:4px; } &lt;/style&gt; &lt;/head&gt; &lt;body&gt; &lt;table border="1"&gt;&lt;tr&gt;&lt;td&gt;Per-process items &lt;/td&gt;&lt;td&gt;Per-thread items &lt;/td&gt;&lt;/tr&gt;&lt;tr&gt;&lt;td&gt;Address space &lt;/td&gt;&lt;td&gt;Program counter &lt;/td&gt;&lt;/tr&gt;&lt;tr&gt;&lt;td&gt;Global variables &lt;/td&gt;&lt;td&gt;Registers &lt;/td&gt;&lt;/tr&gt;&lt;tr&gt;&lt;td&gt;Open files &lt;/td&gt;&lt;td&gt;Stack &lt;/td&gt;&lt;/tr&gt;&lt;tr&gt;&lt;td&gt;Child processes &lt;/td&gt;&lt;td&gt;State &lt;/td&gt;&lt;/tr&gt;&lt;tr&gt;&lt;td&gt;Pending alarms &lt;/td&gt;&lt;td&gt;&lt;/td&gt;&lt;/tr&gt;&lt;tr&gt;&lt;td&gt;Signals and signal handlers &lt;/td&gt;&lt;td&gt;&lt;/td&gt;&lt;/tr&gt;&lt;tr&gt;&lt;td&gt;Accounting information &lt;/td&gt;&lt;td&gt;&lt;/td&gt;&lt;/tr&gt;&lt;/table&gt;&lt;/body&gt;&lt;/html&gt;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94223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There is a rectangular block with two horizontal partitions. The top first partition has a circle labeled Process with three wavy lines labeled Thread 1, Thread 2, and Thread 3, inside the circle. There are three vertical rectangular blocks with three horizontal partitions. The first vertical rectangular block labeled Thread 1's stack and the third labeled Thread 3's stack. The second partition is labeled Kernel.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34575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&lt;html&gt; &lt;head&gt; &lt;style type="text/</a:t>
            </a:r>
            <a:r>
              <a:rPr lang="en-US" dirty="0" err="1"/>
              <a:t>css</a:t>
            </a:r>
            <a:r>
              <a:rPr lang="en-US" dirty="0"/>
              <a:t>"&gt; </a:t>
            </a:r>
            <a:r>
              <a:rPr lang="en-US" dirty="0" err="1"/>
              <a:t>th</a:t>
            </a:r>
            <a:r>
              <a:rPr lang="en-US" dirty="0"/>
              <a:t>{ border: 1px solid black; } tr </a:t>
            </a:r>
            <a:r>
              <a:rPr lang="en-US" dirty="0" err="1"/>
              <a:t>th</a:t>
            </a:r>
            <a:r>
              <a:rPr lang="en-US" dirty="0"/>
              <a:t> { padding:4px; } td{ padding:4px; } &lt;/style&gt; &lt;/head&gt; &lt;body&gt; &lt;table border="1"&gt;&lt;tr&gt;&lt;</a:t>
            </a:r>
            <a:r>
              <a:rPr lang="en-US" dirty="0" err="1"/>
              <a:t>th</a:t>
            </a:r>
            <a:r>
              <a:rPr lang="en-US" dirty="0"/>
              <a:t>&gt;Thread call&lt;/</a:t>
            </a:r>
            <a:r>
              <a:rPr lang="en-US" dirty="0" err="1"/>
              <a:t>th</a:t>
            </a:r>
            <a:r>
              <a:rPr lang="en-US" dirty="0"/>
              <a:t>&gt;&lt;</a:t>
            </a:r>
            <a:r>
              <a:rPr lang="en-US" dirty="0" err="1"/>
              <a:t>th</a:t>
            </a:r>
            <a:r>
              <a:rPr lang="en-US" dirty="0"/>
              <a:t>&gt;Description&lt;/</a:t>
            </a:r>
            <a:r>
              <a:rPr lang="en-US" dirty="0" err="1"/>
              <a:t>th</a:t>
            </a:r>
            <a:r>
              <a:rPr lang="en-US" dirty="0"/>
              <a:t>&gt;&lt;/tr&gt;&lt;tr&gt;&lt;td&gt;</a:t>
            </a:r>
            <a:r>
              <a:rPr lang="en-US" dirty="0" err="1"/>
              <a:t>pthread_create</a:t>
            </a:r>
            <a:r>
              <a:rPr lang="en-US" dirty="0"/>
              <a:t> &lt;/td&gt;&lt;td&gt;Create a new thread &lt;/td&gt;&lt;/tr&gt;&lt;tr&gt;&lt;td&gt;</a:t>
            </a:r>
            <a:r>
              <a:rPr lang="en-US" dirty="0" err="1"/>
              <a:t>pthread_exit</a:t>
            </a:r>
            <a:r>
              <a:rPr lang="en-US" dirty="0"/>
              <a:t> &lt;/td&gt;&lt;td&gt;Terminate the calling thread &lt;/td&gt;&lt;/tr&gt;&lt;tr&gt;&lt;td&gt;</a:t>
            </a:r>
            <a:r>
              <a:rPr lang="en-US" dirty="0" err="1"/>
              <a:t>pthread_join</a:t>
            </a:r>
            <a:r>
              <a:rPr lang="en-US" dirty="0"/>
              <a:t> &lt;/td&gt;&lt;td&gt;Wait for a specific thread to exit &lt;/td&gt;&lt;/tr&gt;&lt;tr&gt;&lt;td&gt;</a:t>
            </a:r>
            <a:r>
              <a:rPr lang="en-US" dirty="0" err="1"/>
              <a:t>pthread_yield</a:t>
            </a:r>
            <a:r>
              <a:rPr lang="en-US" dirty="0"/>
              <a:t> &lt;/td&gt;&lt;td&gt;Release the CPU to let another thread run &lt;/td&gt;&lt;/tr&gt;&lt;tr&gt;&lt;td&gt;</a:t>
            </a:r>
            <a:r>
              <a:rPr lang="en-US" dirty="0" err="1"/>
              <a:t>pthread_attr_init</a:t>
            </a:r>
            <a:r>
              <a:rPr lang="en-US" dirty="0"/>
              <a:t> &lt;/td&gt;&lt;td&gt;Create and initialize a thread's attribute structure &lt;/td&gt;&lt;/tr&gt;&lt;tr&gt;&lt;td&gt;</a:t>
            </a:r>
            <a:r>
              <a:rPr lang="en-US" dirty="0" err="1"/>
              <a:t>pthread_attr_destroy</a:t>
            </a:r>
            <a:r>
              <a:rPr lang="en-US" dirty="0"/>
              <a:t> &lt;/td&gt;&lt;td&gt;Remove a thread's attribute structure &lt;/td&gt;&lt;/tr&gt;&lt;/table&gt;&lt;/body&gt;&lt;/html&gt;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92668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25 lines of code are as follows. </a:t>
            </a:r>
          </a:p>
          <a:p>
            <a:r>
              <a:rPr lang="en-US" dirty="0"/>
              <a:t> hash include open angle bracket </a:t>
            </a:r>
            <a:r>
              <a:rPr lang="en-US" dirty="0" err="1"/>
              <a:t>pthread.h</a:t>
            </a:r>
            <a:r>
              <a:rPr lang="en-US" dirty="0"/>
              <a:t> close angle bracket  </a:t>
            </a:r>
          </a:p>
          <a:p>
            <a:r>
              <a:rPr lang="en-US" dirty="0"/>
              <a:t> hash include open angle bracket </a:t>
            </a:r>
            <a:r>
              <a:rPr lang="en-US" dirty="0" err="1"/>
              <a:t>stdio.h</a:t>
            </a:r>
            <a:r>
              <a:rPr lang="en-US" dirty="0"/>
              <a:t> close angle bracket  </a:t>
            </a:r>
          </a:p>
          <a:p>
            <a:r>
              <a:rPr lang="en-US" dirty="0"/>
              <a:t> hash include open angle bracket </a:t>
            </a:r>
            <a:r>
              <a:rPr lang="en-US" dirty="0" err="1"/>
              <a:t>stdlib.h</a:t>
            </a:r>
            <a:r>
              <a:rPr lang="en-US" dirty="0"/>
              <a:t> close angle bracket  </a:t>
            </a:r>
          </a:p>
          <a:p>
            <a:r>
              <a:rPr lang="en-US" dirty="0"/>
              <a:t> hash define NUMBER under score OF under score THREADS 10  </a:t>
            </a:r>
          </a:p>
          <a:p>
            <a:r>
              <a:rPr lang="en-US" dirty="0"/>
              <a:t> void asterisk print under score hello under score world open parenthesis void asterisk </a:t>
            </a:r>
            <a:r>
              <a:rPr lang="en-US" dirty="0" err="1"/>
              <a:t>tid</a:t>
            </a:r>
            <a:r>
              <a:rPr lang="en-US" dirty="0"/>
              <a:t> close parenthesis  </a:t>
            </a:r>
          </a:p>
          <a:p>
            <a:r>
              <a:rPr lang="en-US" dirty="0"/>
              <a:t> open curly bracket  </a:t>
            </a:r>
          </a:p>
          <a:p>
            <a:r>
              <a:rPr lang="en-US" dirty="0"/>
              <a:t> forward slash asterisk This function prints the thread's identifier and then exits. asterisk forward slash  </a:t>
            </a:r>
          </a:p>
          <a:p>
            <a:r>
              <a:rPr lang="en-US" dirty="0"/>
              <a:t> </a:t>
            </a:r>
            <a:r>
              <a:rPr lang="en-US" dirty="0" err="1"/>
              <a:t>printf</a:t>
            </a:r>
            <a:r>
              <a:rPr lang="en-US" dirty="0"/>
              <a:t> open parenthesis double quote Hello World. Greetings from thread percent d backward slash n double quote coma </a:t>
            </a:r>
            <a:r>
              <a:rPr lang="en-US" dirty="0" err="1"/>
              <a:t>tid</a:t>
            </a:r>
            <a:r>
              <a:rPr lang="en-US" dirty="0"/>
              <a:t> close parenthesis semi colon  </a:t>
            </a:r>
          </a:p>
          <a:p>
            <a:r>
              <a:rPr lang="en-US" dirty="0"/>
              <a:t> </a:t>
            </a:r>
            <a:r>
              <a:rPr lang="en-US" dirty="0" err="1"/>
              <a:t>pthread</a:t>
            </a:r>
            <a:r>
              <a:rPr lang="en-US" dirty="0"/>
              <a:t> under score exit open parenthesis NULL close parenthesis semi colon  </a:t>
            </a:r>
          </a:p>
          <a:p>
            <a:r>
              <a:rPr lang="en-US" dirty="0"/>
              <a:t> close curly bracket  </a:t>
            </a:r>
          </a:p>
          <a:p>
            <a:r>
              <a:rPr lang="en-US" dirty="0"/>
              <a:t> int main open parenthesis int </a:t>
            </a:r>
            <a:r>
              <a:rPr lang="en-US" dirty="0" err="1"/>
              <a:t>argc</a:t>
            </a:r>
            <a:r>
              <a:rPr lang="en-US" dirty="0"/>
              <a:t> coma char asterisk </a:t>
            </a:r>
            <a:r>
              <a:rPr lang="en-US" dirty="0" err="1"/>
              <a:t>argvopen</a:t>
            </a:r>
            <a:r>
              <a:rPr lang="en-US" dirty="0"/>
              <a:t> close box bracket close parenthesis  </a:t>
            </a:r>
          </a:p>
          <a:p>
            <a:r>
              <a:rPr lang="en-US" dirty="0"/>
              <a:t> open curly bracket  </a:t>
            </a:r>
          </a:p>
          <a:p>
            <a:r>
              <a:rPr lang="en-US" dirty="0"/>
              <a:t> forward slash asterisk The main program creates 10 threads and then exits. asterisk forward slash  </a:t>
            </a:r>
          </a:p>
          <a:p>
            <a:r>
              <a:rPr lang="en-US" dirty="0"/>
              <a:t> </a:t>
            </a:r>
            <a:r>
              <a:rPr lang="en-US" dirty="0" err="1"/>
              <a:t>pthread</a:t>
            </a:r>
            <a:r>
              <a:rPr lang="en-US" dirty="0"/>
              <a:t> under score t </a:t>
            </a:r>
            <a:r>
              <a:rPr lang="en-US" dirty="0" err="1"/>
              <a:t>threadsopen</a:t>
            </a:r>
            <a:r>
              <a:rPr lang="en-US" dirty="0"/>
              <a:t> box bracket NUMBER under score OF under score </a:t>
            </a:r>
            <a:r>
              <a:rPr lang="en-US" dirty="0" err="1"/>
              <a:t>THREADSclose</a:t>
            </a:r>
            <a:r>
              <a:rPr lang="en-US" dirty="0"/>
              <a:t> box bracket semi colon  </a:t>
            </a:r>
          </a:p>
          <a:p>
            <a:r>
              <a:rPr lang="en-US" dirty="0"/>
              <a:t> int status coma </a:t>
            </a:r>
            <a:r>
              <a:rPr lang="en-US" dirty="0" err="1"/>
              <a:t>i</a:t>
            </a:r>
            <a:r>
              <a:rPr lang="en-US" dirty="0"/>
              <a:t> semi colon  </a:t>
            </a:r>
          </a:p>
          <a:p>
            <a:r>
              <a:rPr lang="en-US" dirty="0"/>
              <a:t> for open parenthesis </a:t>
            </a:r>
            <a:r>
              <a:rPr lang="en-US" dirty="0" err="1"/>
              <a:t>i</a:t>
            </a:r>
            <a:r>
              <a:rPr lang="en-US" dirty="0"/>
              <a:t> equals to 0 semi colon </a:t>
            </a:r>
            <a:r>
              <a:rPr lang="en-US" dirty="0" err="1"/>
              <a:t>i</a:t>
            </a:r>
            <a:r>
              <a:rPr lang="en-US" dirty="0"/>
              <a:t> less than NUMBER under score OF under score THREADS semi colon </a:t>
            </a:r>
            <a:r>
              <a:rPr lang="en-US" dirty="0" err="1"/>
              <a:t>i</a:t>
            </a:r>
            <a:r>
              <a:rPr lang="en-US" dirty="0"/>
              <a:t> plus </a:t>
            </a:r>
            <a:r>
              <a:rPr lang="en-US" dirty="0" err="1"/>
              <a:t>plus</a:t>
            </a:r>
            <a:r>
              <a:rPr lang="en-US" dirty="0"/>
              <a:t> close parenthesis open curly bracket  </a:t>
            </a:r>
          </a:p>
          <a:p>
            <a:r>
              <a:rPr lang="en-US" dirty="0"/>
              <a:t> </a:t>
            </a:r>
            <a:r>
              <a:rPr lang="en-US" dirty="0" err="1"/>
              <a:t>printf</a:t>
            </a:r>
            <a:r>
              <a:rPr lang="en-US" dirty="0"/>
              <a:t> open parenthesis double quote Main here. Creating thread percent d backward slash n double quote coma </a:t>
            </a:r>
            <a:r>
              <a:rPr lang="en-US" dirty="0" err="1"/>
              <a:t>i</a:t>
            </a:r>
            <a:r>
              <a:rPr lang="en-US" dirty="0"/>
              <a:t> close parenthesis semi colon  </a:t>
            </a:r>
          </a:p>
          <a:p>
            <a:r>
              <a:rPr lang="en-US" dirty="0"/>
              <a:t> status equals to </a:t>
            </a:r>
            <a:r>
              <a:rPr lang="en-US" dirty="0" err="1"/>
              <a:t>pthread</a:t>
            </a:r>
            <a:r>
              <a:rPr lang="en-US" dirty="0"/>
              <a:t> under score create open parenthesis &amp;</a:t>
            </a:r>
            <a:r>
              <a:rPr lang="en-US" dirty="0" err="1"/>
              <a:t>threadsopen</a:t>
            </a:r>
            <a:r>
              <a:rPr lang="en-US" dirty="0"/>
              <a:t> box bracket </a:t>
            </a:r>
            <a:r>
              <a:rPr lang="en-US" dirty="0" err="1"/>
              <a:t>i</a:t>
            </a:r>
            <a:r>
              <a:rPr lang="en-US" dirty="0"/>
              <a:t> close box bracket coma NULL coma print under score hello under score world coma open parenthesis void asterisk close parenthesis </a:t>
            </a:r>
            <a:r>
              <a:rPr lang="en-US" dirty="0" err="1"/>
              <a:t>i</a:t>
            </a:r>
            <a:r>
              <a:rPr lang="en-US" dirty="0"/>
              <a:t> close parenthesis  </a:t>
            </a:r>
          </a:p>
          <a:p>
            <a:r>
              <a:rPr lang="en-US" dirty="0"/>
              <a:t> if open parenthesis status exclamation mark equals to 0 close parenthesis open curly bracket  </a:t>
            </a:r>
          </a:p>
          <a:p>
            <a:r>
              <a:rPr lang="en-US" dirty="0"/>
              <a:t> </a:t>
            </a:r>
            <a:r>
              <a:rPr lang="en-US" dirty="0" err="1"/>
              <a:t>printf</a:t>
            </a:r>
            <a:r>
              <a:rPr lang="en-US" dirty="0"/>
              <a:t> open parenthesis double quote Oops. </a:t>
            </a:r>
            <a:r>
              <a:rPr lang="en-US" dirty="0" err="1"/>
              <a:t>pthread</a:t>
            </a:r>
            <a:r>
              <a:rPr lang="en-US" dirty="0"/>
              <a:t> under score create returned error code percent d backward slash n double quote coma status close parenthesis semi colon  </a:t>
            </a:r>
          </a:p>
          <a:p>
            <a:r>
              <a:rPr lang="en-US" dirty="0"/>
              <a:t> exit open parenthesis negative 1 close parenthesis semi colon  </a:t>
            </a:r>
          </a:p>
          <a:p>
            <a:r>
              <a:rPr lang="en-US" dirty="0"/>
              <a:t> close curly bracket  </a:t>
            </a:r>
          </a:p>
          <a:p>
            <a:r>
              <a:rPr lang="en-US" dirty="0"/>
              <a:t> close curly bracket  </a:t>
            </a:r>
          </a:p>
          <a:p>
            <a:r>
              <a:rPr lang="en-US" dirty="0"/>
              <a:t> exit open parenthesis NULL close parenthesis semi colon  </a:t>
            </a:r>
          </a:p>
          <a:p>
            <a:r>
              <a:rPr lang="en-US" dirty="0"/>
              <a:t>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0065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 image consists of two parts. Part 1: There is a rectangular block with two horizontal partitions. The first partition is categorized as User-space and the second is kernel space. The top first partition has two circles. The first circle labeled Process has three vertical wavy lines labeled Thread. There is a rectangular block labeled Run time system with another small block labeled Thread table with three partitions. The second circle is the same as the first one, except that there is an extra wavy line in the circle. The second partition is labeled Kernel and a block with two horizontal partitions labeled Process table. Part 2: It is the same as part 1 except that there are no rectangular blocks in both circles. A rectangular block labeled thread table has many partitions is at the lower right end of the kernel space.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3168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A rectangular block has two horizontal partitions. The top first partition has a circle with multiple vertical wavy lines labeled Multiple user threads on a kernel thread. The second partition is labeled Kernel and two vertical wavy lines labeled kernel thread from the circle in the first partition enter the second partition. The first partition is categorized as User-space and the second partition is categorized as kernel space. </a:t>
            </a:r>
            <a:r>
              <a:rPr lang="en-US" sz="1200" dirty="0">
                <a:latin typeface="Arial" panose="020B0604020202020204" pitchFamily="34" charset="0"/>
                <a:cs typeface="Arial" panose="020B0604020202020204" pitchFamily="34" charset="0"/>
              </a:rPr>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2170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 There are two vertical wavy lines labeled Thread 1 and thread 2. The vertical direction depicts time. Thread 1 is split into two parts and one of the parts is labeled Access (</a:t>
            </a:r>
            <a:r>
              <a:rPr lang="en-US" sz="1200" b="0" i="0" u="none" strike="noStrike" dirty="0" err="1">
                <a:solidFill>
                  <a:srgbClr val="000000"/>
                </a:solidFill>
                <a:effectLst/>
                <a:latin typeface="Arial" panose="020B0604020202020204" pitchFamily="34" charset="0"/>
                <a:cs typeface="Arial" panose="020B0604020202020204" pitchFamily="34" charset="0"/>
              </a:rPr>
              <a:t>Errno</a:t>
            </a:r>
            <a:r>
              <a:rPr lang="en-US" sz="1200" b="0" i="0" u="none" strike="noStrike" dirty="0">
                <a:solidFill>
                  <a:srgbClr val="000000"/>
                </a:solidFill>
                <a:effectLst/>
                <a:latin typeface="Arial" panose="020B0604020202020204" pitchFamily="34" charset="0"/>
                <a:cs typeface="Arial" panose="020B0604020202020204" pitchFamily="34" charset="0"/>
              </a:rPr>
              <a:t> set). Thread 1 then travels toward the right for a while, bends down with a downward arrow labeled Open (</a:t>
            </a:r>
            <a:r>
              <a:rPr lang="en-US" sz="1200" b="0" i="0" u="none" strike="noStrike" dirty="0" err="1">
                <a:solidFill>
                  <a:srgbClr val="000000"/>
                </a:solidFill>
                <a:effectLst/>
                <a:latin typeface="Arial" panose="020B0604020202020204" pitchFamily="34" charset="0"/>
                <a:cs typeface="Arial" panose="020B0604020202020204" pitchFamily="34" charset="0"/>
              </a:rPr>
              <a:t>Errno</a:t>
            </a:r>
            <a:r>
              <a:rPr lang="en-US" sz="1200" b="0" i="0" u="none" strike="noStrike" dirty="0">
                <a:solidFill>
                  <a:srgbClr val="000000"/>
                </a:solidFill>
                <a:effectLst/>
                <a:latin typeface="Arial" panose="020B0604020202020204" pitchFamily="34" charset="0"/>
                <a:cs typeface="Arial" panose="020B0604020202020204" pitchFamily="34" charset="0"/>
              </a:rPr>
              <a:t> overwritten). Then thread 2 travels toward the left for a while, bends down with a downward wavy arrow labeled </a:t>
            </a:r>
            <a:r>
              <a:rPr lang="en-US" sz="1200" b="0" i="0" u="none" strike="noStrike" dirty="0" err="1">
                <a:solidFill>
                  <a:srgbClr val="000000"/>
                </a:solidFill>
                <a:effectLst/>
                <a:latin typeface="Arial" panose="020B0604020202020204" pitchFamily="34" charset="0"/>
                <a:cs typeface="Arial" panose="020B0604020202020204" pitchFamily="34" charset="0"/>
              </a:rPr>
              <a:t>Errno</a:t>
            </a:r>
            <a:r>
              <a:rPr lang="en-US" sz="1200" b="0" i="0" u="none" strike="noStrike" dirty="0">
                <a:solidFill>
                  <a:srgbClr val="000000"/>
                </a:solidFill>
                <a:effectLst/>
                <a:latin typeface="Arial" panose="020B0604020202020204" pitchFamily="34" charset="0"/>
                <a:cs typeface="Arial" panose="020B0604020202020204" pitchFamily="34" charset="0"/>
              </a:rPr>
              <a:t> Inspected. </a:t>
            </a:r>
            <a:r>
              <a:rPr lang="en-US" sz="1200" dirty="0">
                <a:latin typeface="Arial" panose="020B0604020202020204" pitchFamily="34" charset="0"/>
                <a:cs typeface="Arial" panose="020B0604020202020204" pitchFamily="34" charset="0"/>
              </a:rPr>
              <a:t> </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6097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 A rectangular block has six partitions from top to bottom labeled Thread 1's code, Thread 2's code, Thread 1's stack, Thread 2's stack, Thread 1's </a:t>
            </a:r>
            <a:r>
              <a:rPr lang="en-US" sz="1200" b="0" i="0" u="none" strike="noStrike" dirty="0" err="1">
                <a:solidFill>
                  <a:srgbClr val="000000"/>
                </a:solidFill>
                <a:effectLst/>
                <a:latin typeface="Arial" panose="020B0604020202020204" pitchFamily="34" charset="0"/>
                <a:cs typeface="Arial" panose="020B0604020202020204" pitchFamily="34" charset="0"/>
              </a:rPr>
              <a:t>globals</a:t>
            </a:r>
            <a:r>
              <a:rPr lang="en-US" sz="1200" b="0" i="0" u="none" strike="noStrike" dirty="0">
                <a:solidFill>
                  <a:srgbClr val="000000"/>
                </a:solidFill>
                <a:effectLst/>
                <a:latin typeface="Arial" panose="020B0604020202020204" pitchFamily="34" charset="0"/>
                <a:cs typeface="Arial" panose="020B0604020202020204" pitchFamily="34" charset="0"/>
              </a:rPr>
              <a:t>, and Thread 2's </a:t>
            </a:r>
            <a:r>
              <a:rPr lang="en-US" sz="1200" b="0" i="0" u="none" strike="noStrike" dirty="0" err="1">
                <a:solidFill>
                  <a:srgbClr val="000000"/>
                </a:solidFill>
                <a:effectLst/>
                <a:latin typeface="Arial" panose="020B0604020202020204" pitchFamily="34" charset="0"/>
                <a:cs typeface="Arial" panose="020B0604020202020204" pitchFamily="34" charset="0"/>
              </a:rPr>
              <a:t>globals</a:t>
            </a:r>
            <a:r>
              <a:rPr lang="en-US" sz="1200" b="0" i="0" u="none" strike="noStrike" dirty="0">
                <a:solidFill>
                  <a:srgbClr val="000000"/>
                </a:solidFill>
                <a:effectLst/>
                <a:latin typeface="Arial" panose="020B0604020202020204" pitchFamily="34" charset="0"/>
                <a:cs typeface="Arial" panose="020B0604020202020204" pitchFamily="34" charset="0"/>
              </a:rPr>
              <a:t>. A circular arrow from Thread 1's stack points to Thread 1's </a:t>
            </a:r>
            <a:r>
              <a:rPr lang="en-US" sz="1200" b="0" i="0" u="none" strike="noStrike" dirty="0" err="1">
                <a:solidFill>
                  <a:srgbClr val="000000"/>
                </a:solidFill>
                <a:effectLst/>
                <a:latin typeface="Arial" panose="020B0604020202020204" pitchFamily="34" charset="0"/>
                <a:cs typeface="Arial" panose="020B0604020202020204" pitchFamily="34" charset="0"/>
              </a:rPr>
              <a:t>globals</a:t>
            </a:r>
            <a:r>
              <a:rPr lang="en-US" sz="1200" b="0" i="0" u="none" strike="noStrike" dirty="0">
                <a:solidFill>
                  <a:srgbClr val="000000"/>
                </a:solidFill>
                <a:effectLst/>
                <a:latin typeface="Arial" panose="020B0604020202020204" pitchFamily="34" charset="0"/>
                <a:cs typeface="Arial" panose="020B0604020202020204" pitchFamily="34" charset="0"/>
              </a:rPr>
              <a:t>. Another circular arrow from Thread 2's stack points to Thread 2's </a:t>
            </a:r>
            <a:r>
              <a:rPr lang="en-US" sz="1200" b="0" i="0" u="none" strike="noStrike" dirty="0" err="1">
                <a:solidFill>
                  <a:srgbClr val="000000"/>
                </a:solidFill>
                <a:effectLst/>
                <a:latin typeface="Arial" panose="020B0604020202020204" pitchFamily="34" charset="0"/>
                <a:cs typeface="Arial" panose="020B0604020202020204" pitchFamily="34" charset="0"/>
              </a:rPr>
              <a:t>globals</a:t>
            </a:r>
            <a:r>
              <a:rPr lang="en-US" sz="1200" b="0" i="0" u="none" strike="noStrike" dirty="0">
                <a:solidFill>
                  <a:srgbClr val="000000"/>
                </a:solidFill>
                <a:effectLst/>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250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Part (a): A vertical rectangular block labeled One program counter has four partitions, out of which the third partition is large. The partitions from top to bottom are labeled A, B, C, and D. Partition A is labeled Process switch. Four downward arrows point to each block individually, starting from one program counter to A, A to B, B to C, and C to D. Part (b): Four vertical rectangular blocks have arrows starting from a point labeled Four program counters. The four blocks are labeled A, B, C, and D and all blocks are marked with downward arrows. Part (c): Graph: The horizontal axis is labeled Time. The vertical axis is labeled Process. The range of processes is A, B, C, and D. Two sets of horizontal bars are marked at every process in the form of low to high step ladder.</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01586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49 lines of code are as follows.  </a:t>
            </a:r>
          </a:p>
          <a:p>
            <a:r>
              <a:rPr lang="en-US" dirty="0"/>
              <a:t> 0. forward slash asterisk Preliminaries colon  </a:t>
            </a:r>
          </a:p>
          <a:p>
            <a:r>
              <a:rPr lang="en-US" dirty="0"/>
              <a:t> 1. </a:t>
            </a:r>
            <a:r>
              <a:rPr lang="en-US" dirty="0" err="1"/>
              <a:t>svr</a:t>
            </a:r>
            <a:r>
              <a:rPr lang="en-US" dirty="0"/>
              <a:t> Sock colon the main server socket coma bound to T C P port 12345  </a:t>
            </a:r>
          </a:p>
          <a:p>
            <a:r>
              <a:rPr lang="en-US" dirty="0"/>
              <a:t> 2. to Send colon database to track what data we still have to send to the client  </a:t>
            </a:r>
          </a:p>
          <a:p>
            <a:r>
              <a:rPr lang="en-US" dirty="0"/>
              <a:t> 3. dash to </a:t>
            </a:r>
            <a:r>
              <a:rPr lang="en-US" dirty="0" err="1"/>
              <a:t>Send.put</a:t>
            </a:r>
            <a:r>
              <a:rPr lang="en-US" dirty="0"/>
              <a:t> open parenthesis </a:t>
            </a:r>
            <a:r>
              <a:rPr lang="en-US" dirty="0" err="1"/>
              <a:t>fd</a:t>
            </a:r>
            <a:r>
              <a:rPr lang="en-US" dirty="0"/>
              <a:t> coma msg close parenthesis will register that we need to send msg on </a:t>
            </a:r>
            <a:r>
              <a:rPr lang="en-US" dirty="0" err="1"/>
              <a:t>fd</a:t>
            </a:r>
            <a:r>
              <a:rPr lang="en-US" dirty="0"/>
              <a:t>  </a:t>
            </a:r>
          </a:p>
          <a:p>
            <a:r>
              <a:rPr lang="en-US" dirty="0"/>
              <a:t> 4. dash to </a:t>
            </a:r>
            <a:r>
              <a:rPr lang="en-US" dirty="0" err="1"/>
              <a:t>Send.get</a:t>
            </a:r>
            <a:r>
              <a:rPr lang="en-US" dirty="0"/>
              <a:t> open parenthesis </a:t>
            </a:r>
            <a:r>
              <a:rPr lang="en-US" dirty="0" err="1"/>
              <a:t>fd</a:t>
            </a:r>
            <a:r>
              <a:rPr lang="en-US" dirty="0"/>
              <a:t> close parenthesis returns the string we need to send msg on </a:t>
            </a:r>
            <a:r>
              <a:rPr lang="en-US" dirty="0" err="1"/>
              <a:t>fd</a:t>
            </a:r>
            <a:r>
              <a:rPr lang="en-US" dirty="0"/>
              <a:t>  </a:t>
            </a:r>
          </a:p>
          <a:p>
            <a:r>
              <a:rPr lang="en-US" dirty="0"/>
              <a:t> 5. dash to </a:t>
            </a:r>
            <a:r>
              <a:rPr lang="en-US" dirty="0" err="1"/>
              <a:t>Send.destroy</a:t>
            </a:r>
            <a:r>
              <a:rPr lang="en-US" dirty="0"/>
              <a:t> open parenthesis </a:t>
            </a:r>
            <a:r>
              <a:rPr lang="en-US" dirty="0" err="1"/>
              <a:t>fd</a:t>
            </a:r>
            <a:r>
              <a:rPr lang="en-US" dirty="0"/>
              <a:t> close parenthesis removes all information about </a:t>
            </a:r>
            <a:r>
              <a:rPr lang="en-US" dirty="0" err="1"/>
              <a:t>fd</a:t>
            </a:r>
            <a:r>
              <a:rPr lang="en-US" dirty="0"/>
              <a:t> from to Send asterisk forward slash  </a:t>
            </a:r>
          </a:p>
          <a:p>
            <a:r>
              <a:rPr lang="en-US" dirty="0"/>
              <a:t> 6.  </a:t>
            </a:r>
          </a:p>
          <a:p>
            <a:r>
              <a:rPr lang="en-US" dirty="0"/>
              <a:t> 7. </a:t>
            </a:r>
            <a:r>
              <a:rPr lang="en-US" dirty="0" err="1"/>
              <a:t>inFds</a:t>
            </a:r>
            <a:r>
              <a:rPr lang="en-US" dirty="0"/>
              <a:t> equals to open curly bracket  close curly bracket forward slash asterisk file descriptors to watch for incoming data asterisk forward slash  </a:t>
            </a:r>
          </a:p>
          <a:p>
            <a:r>
              <a:rPr lang="en-US" dirty="0"/>
              <a:t> 8. </a:t>
            </a:r>
            <a:r>
              <a:rPr lang="en-US" dirty="0" err="1"/>
              <a:t>outFds</a:t>
            </a:r>
            <a:r>
              <a:rPr lang="en-US" dirty="0"/>
              <a:t> equals to open close curly bracket forward slash asterisk file descriptors to watch to see if sending is possible asterisk forward slash  </a:t>
            </a:r>
          </a:p>
          <a:p>
            <a:r>
              <a:rPr lang="en-US" dirty="0"/>
              <a:t> 9. </a:t>
            </a:r>
            <a:r>
              <a:rPr lang="en-US" dirty="0" err="1"/>
              <a:t>exceptFds</a:t>
            </a:r>
            <a:r>
              <a:rPr lang="en-US" dirty="0"/>
              <a:t> equals to open close curly bracket forward slash asterisk file descriptors to watch for exception conditions open parenthesis not used close parenthesis asterisk forward slash  </a:t>
            </a:r>
          </a:p>
          <a:p>
            <a:r>
              <a:rPr lang="en-US" dirty="0"/>
              <a:t> 10.  </a:t>
            </a:r>
          </a:p>
          <a:p>
            <a:r>
              <a:rPr lang="en-US" dirty="0"/>
              <a:t> 11. char </a:t>
            </a:r>
            <a:r>
              <a:rPr lang="en-US" dirty="0" err="1"/>
              <a:t>msgBuf</a:t>
            </a:r>
            <a:r>
              <a:rPr lang="en-US" dirty="0"/>
              <a:t> open box bracket MAX under score MSG under score </a:t>
            </a:r>
            <a:r>
              <a:rPr lang="en-US" dirty="0" err="1"/>
              <a:t>SIZEclose</a:t>
            </a:r>
            <a:r>
              <a:rPr lang="en-US" dirty="0"/>
              <a:t> box bracket forward slash asterisk buffer in which to receive messages asterisk forward slash  </a:t>
            </a:r>
          </a:p>
          <a:p>
            <a:r>
              <a:rPr lang="en-US" dirty="0"/>
              <a:t> 12. char asterisk thank You Msg equals to double quote Thank you exclamation mark double quote forward slash asterisk reply to send back asterisk forward slash  </a:t>
            </a:r>
          </a:p>
          <a:p>
            <a:r>
              <a:rPr lang="en-US" dirty="0"/>
              <a:t> 13.  </a:t>
            </a:r>
          </a:p>
          <a:p>
            <a:r>
              <a:rPr lang="en-US" dirty="0"/>
              <a:t> 14. while open parenthesis TRUE close parenthesis  </a:t>
            </a:r>
          </a:p>
          <a:p>
            <a:r>
              <a:rPr lang="en-US" dirty="0"/>
              <a:t> 15. open curly bracket  </a:t>
            </a:r>
          </a:p>
          <a:p>
            <a:r>
              <a:rPr lang="en-US" dirty="0"/>
              <a:t> 16. forward slash asterisk block until some file descriptors are ready to be used asterisk forward slash  </a:t>
            </a:r>
          </a:p>
          <a:p>
            <a:r>
              <a:rPr lang="en-US" dirty="0"/>
              <a:t> 17. </a:t>
            </a:r>
            <a:r>
              <a:rPr lang="en-US" dirty="0" err="1"/>
              <a:t>rdyIns</a:t>
            </a:r>
            <a:r>
              <a:rPr lang="en-US" dirty="0"/>
              <a:t> coma </a:t>
            </a:r>
            <a:r>
              <a:rPr lang="en-US" dirty="0" err="1"/>
              <a:t>rdyOuts</a:t>
            </a:r>
            <a:r>
              <a:rPr lang="en-US" dirty="0"/>
              <a:t> coma </a:t>
            </a:r>
            <a:r>
              <a:rPr lang="en-US" dirty="0" err="1"/>
              <a:t>rdyExcepts</a:t>
            </a:r>
            <a:r>
              <a:rPr lang="en-US" dirty="0"/>
              <a:t> equals to select open parenthesis </a:t>
            </a:r>
            <a:r>
              <a:rPr lang="en-US" dirty="0" err="1"/>
              <a:t>inFds</a:t>
            </a:r>
            <a:r>
              <a:rPr lang="en-US" dirty="0"/>
              <a:t> coma </a:t>
            </a:r>
            <a:r>
              <a:rPr lang="en-US" dirty="0" err="1"/>
              <a:t>outFds</a:t>
            </a:r>
            <a:r>
              <a:rPr lang="en-US" dirty="0"/>
              <a:t> coma </a:t>
            </a:r>
            <a:r>
              <a:rPr lang="en-US" dirty="0" err="1"/>
              <a:t>exceptFds</a:t>
            </a:r>
            <a:r>
              <a:rPr lang="en-US" dirty="0"/>
              <a:t> coma NO under score TIMEOUT close parenthesis  </a:t>
            </a:r>
          </a:p>
          <a:p>
            <a:r>
              <a:rPr lang="en-US" dirty="0"/>
              <a:t> 18.  </a:t>
            </a:r>
          </a:p>
          <a:p>
            <a:r>
              <a:rPr lang="en-US" dirty="0"/>
              <a:t> 19. for open parenthesis </a:t>
            </a:r>
            <a:r>
              <a:rPr lang="en-US" dirty="0" err="1"/>
              <a:t>fd</a:t>
            </a:r>
            <a:r>
              <a:rPr lang="en-US" dirty="0"/>
              <a:t> in </a:t>
            </a:r>
            <a:r>
              <a:rPr lang="en-US" dirty="0" err="1"/>
              <a:t>rdylns</a:t>
            </a:r>
            <a:r>
              <a:rPr lang="en-US" dirty="0"/>
              <a:t> close parenthesis forward slash asterisk iterate over all the connections that have something for us asterisk forward slash  </a:t>
            </a:r>
          </a:p>
          <a:p>
            <a:r>
              <a:rPr lang="en-US" dirty="0"/>
              <a:t> 20. open curly bracket  </a:t>
            </a:r>
          </a:p>
          <a:p>
            <a:r>
              <a:rPr lang="en-US" dirty="0"/>
              <a:t> 21. if open parenthesis </a:t>
            </a:r>
            <a:r>
              <a:rPr lang="en-US" dirty="0" err="1"/>
              <a:t>fd</a:t>
            </a:r>
            <a:r>
              <a:rPr lang="en-US" dirty="0"/>
              <a:t> equals to equals to  close parenthesis forward slash asterisk a new connection from a client asterisk forward slash  </a:t>
            </a:r>
          </a:p>
          <a:p>
            <a:r>
              <a:rPr lang="en-US" dirty="0"/>
              <a:t> 22. open curly bracket  </a:t>
            </a:r>
          </a:p>
          <a:p>
            <a:r>
              <a:rPr lang="en-US" dirty="0"/>
              <a:t> 23. </a:t>
            </a:r>
            <a:r>
              <a:rPr lang="en-US" dirty="0" err="1"/>
              <a:t>newSock</a:t>
            </a:r>
            <a:r>
              <a:rPr lang="en-US" dirty="0"/>
              <a:t> equals to accept open parenthesis  close parenthesis forward slash asterisk create new socket for client asterisk forward slash  </a:t>
            </a:r>
          </a:p>
          <a:p>
            <a:r>
              <a:rPr lang="en-US" dirty="0"/>
              <a:t> 24. </a:t>
            </a:r>
            <a:r>
              <a:rPr lang="en-US" dirty="0" err="1"/>
              <a:t>inFds</a:t>
            </a:r>
            <a:r>
              <a:rPr lang="en-US" dirty="0"/>
              <a:t> equals to </a:t>
            </a:r>
            <a:r>
              <a:rPr lang="en-US" dirty="0" err="1"/>
              <a:t>inFds</a:t>
            </a:r>
            <a:r>
              <a:rPr lang="en-US" dirty="0"/>
              <a:t> U open curly bracket </a:t>
            </a:r>
            <a:r>
              <a:rPr lang="en-US" dirty="0" err="1"/>
              <a:t>newSock</a:t>
            </a:r>
            <a:r>
              <a:rPr lang="en-US" dirty="0"/>
              <a:t> close curly bracket forward slash asterisk must monitor it also asterisk forward slash  </a:t>
            </a:r>
          </a:p>
          <a:p>
            <a:r>
              <a:rPr lang="en-US" dirty="0"/>
              <a:t> 25. close curly bracket  </a:t>
            </a:r>
          </a:p>
          <a:p>
            <a:r>
              <a:rPr lang="en-US" dirty="0"/>
              <a:t> 26. else  </a:t>
            </a:r>
          </a:p>
          <a:p>
            <a:r>
              <a:rPr lang="en-US" dirty="0"/>
              <a:t> 27. open curly bracket forward slash asterisk receive the message from the client asterisk forward slash  </a:t>
            </a:r>
          </a:p>
          <a:p>
            <a:r>
              <a:rPr lang="en-US" dirty="0"/>
              <a:t> 28. n equals to receive open parenthesis </a:t>
            </a:r>
            <a:r>
              <a:rPr lang="en-US" dirty="0" err="1"/>
              <a:t>fd</a:t>
            </a:r>
            <a:r>
              <a:rPr lang="en-US" dirty="0"/>
              <a:t> coma </a:t>
            </a:r>
            <a:r>
              <a:rPr lang="en-US" dirty="0" err="1"/>
              <a:t>msgBuf</a:t>
            </a:r>
            <a:r>
              <a:rPr lang="en-US" dirty="0"/>
              <a:t> coma MAX under score MSG under score SIZE close parenthesis  </a:t>
            </a:r>
          </a:p>
          <a:p>
            <a:r>
              <a:rPr lang="en-US" dirty="0"/>
              <a:t> 29. </a:t>
            </a:r>
            <a:r>
              <a:rPr lang="en-US" dirty="0" err="1"/>
              <a:t>printf</a:t>
            </a:r>
            <a:r>
              <a:rPr lang="en-US" dirty="0"/>
              <a:t> open parenthesis double quote Received colon percent s.0 coma </a:t>
            </a:r>
            <a:r>
              <a:rPr lang="en-US" dirty="0" err="1"/>
              <a:t>msgBuf</a:t>
            </a:r>
            <a:r>
              <a:rPr lang="en-US" dirty="0"/>
              <a:t> close parenthesis  </a:t>
            </a:r>
          </a:p>
          <a:p>
            <a:r>
              <a:rPr lang="en-US" dirty="0"/>
              <a:t> 30.  </a:t>
            </a:r>
          </a:p>
          <a:p>
            <a:r>
              <a:rPr lang="en-US" dirty="0"/>
              <a:t> 31.  open parenthesis </a:t>
            </a:r>
            <a:r>
              <a:rPr lang="en-US" dirty="0" err="1"/>
              <a:t>fd</a:t>
            </a:r>
            <a:r>
              <a:rPr lang="en-US" dirty="0"/>
              <a:t> coma thank  close parenthesis forward slash asterisk must still send thank  on </a:t>
            </a:r>
            <a:r>
              <a:rPr lang="en-US" dirty="0" err="1"/>
              <a:t>fd</a:t>
            </a:r>
            <a:r>
              <a:rPr lang="en-US" dirty="0"/>
              <a:t> asterisk forward slash  </a:t>
            </a:r>
          </a:p>
          <a:p>
            <a:r>
              <a:rPr lang="en-US" dirty="0"/>
              <a:t> 32. </a:t>
            </a:r>
            <a:r>
              <a:rPr lang="en-US" dirty="0" err="1"/>
              <a:t>outFds</a:t>
            </a:r>
            <a:r>
              <a:rPr lang="en-US" dirty="0"/>
              <a:t> equals to </a:t>
            </a:r>
            <a:r>
              <a:rPr lang="en-US" dirty="0" err="1"/>
              <a:t>outFds</a:t>
            </a:r>
            <a:r>
              <a:rPr lang="en-US" dirty="0"/>
              <a:t> U open curly bracket </a:t>
            </a:r>
            <a:r>
              <a:rPr lang="en-US" dirty="0" err="1"/>
              <a:t>fd</a:t>
            </a:r>
            <a:r>
              <a:rPr lang="en-US" dirty="0"/>
              <a:t> close curly bracket forward slash asterisk so must monitor this </a:t>
            </a:r>
            <a:r>
              <a:rPr lang="en-US" dirty="0" err="1"/>
              <a:t>fd</a:t>
            </a:r>
            <a:r>
              <a:rPr lang="en-US" dirty="0"/>
              <a:t> asterisk forward slash  </a:t>
            </a:r>
          </a:p>
          <a:p>
            <a:r>
              <a:rPr lang="en-US" dirty="0"/>
              <a:t> 33. close curly bracket  </a:t>
            </a:r>
          </a:p>
          <a:p>
            <a:r>
              <a:rPr lang="en-US" dirty="0"/>
              <a:t> 34. close curly bracket  </a:t>
            </a:r>
          </a:p>
          <a:p>
            <a:r>
              <a:rPr lang="en-US" dirty="0"/>
              <a:t> 35. for open parenthesis </a:t>
            </a:r>
            <a:r>
              <a:rPr lang="en-US" dirty="0" err="1"/>
              <a:t>fd</a:t>
            </a:r>
            <a:r>
              <a:rPr lang="en-US" dirty="0"/>
              <a:t> in </a:t>
            </a:r>
            <a:r>
              <a:rPr lang="en-US" dirty="0" err="1"/>
              <a:t>rdyOuts</a:t>
            </a:r>
            <a:r>
              <a:rPr lang="en-US" dirty="0"/>
              <a:t> close parenthesis forward slash asterisk iterate over all the connections that we can now thank asterisk forward slash  </a:t>
            </a:r>
          </a:p>
          <a:p>
            <a:r>
              <a:rPr lang="en-US" dirty="0"/>
              <a:t> 36. open curly bracket  </a:t>
            </a:r>
          </a:p>
          <a:p>
            <a:r>
              <a:rPr lang="en-US" dirty="0"/>
              <a:t> 37. msg equals to  open parenthesis </a:t>
            </a:r>
            <a:r>
              <a:rPr lang="en-US" dirty="0" err="1"/>
              <a:t>fd</a:t>
            </a:r>
            <a:r>
              <a:rPr lang="en-US" dirty="0"/>
              <a:t> close parenthesis forward slash asterisk see what we need to send on this connection asterisk forward slash  </a:t>
            </a:r>
          </a:p>
          <a:p>
            <a:r>
              <a:rPr lang="en-US" dirty="0"/>
              <a:t> 38. n equals to send open parenthesis </a:t>
            </a:r>
            <a:r>
              <a:rPr lang="en-US" dirty="0" err="1"/>
              <a:t>fd</a:t>
            </a:r>
            <a:r>
              <a:rPr lang="en-US" dirty="0"/>
              <a:t> coma msg coma </a:t>
            </a:r>
            <a:r>
              <a:rPr lang="en-US" dirty="0" err="1"/>
              <a:t>strlen</a:t>
            </a:r>
            <a:r>
              <a:rPr lang="en-US" dirty="0"/>
              <a:t> open parenthesis msg close parenthesis close parenthesis  </a:t>
            </a:r>
          </a:p>
          <a:p>
            <a:r>
              <a:rPr lang="en-US" dirty="0"/>
              <a:t> 39. if open parenthesis n less than </a:t>
            </a:r>
            <a:r>
              <a:rPr lang="en-US" dirty="0" err="1"/>
              <a:t>strlen</a:t>
            </a:r>
            <a:r>
              <a:rPr lang="en-US" dirty="0"/>
              <a:t> open parenthesis thank  close parenthesis  </a:t>
            </a:r>
          </a:p>
          <a:p>
            <a:r>
              <a:rPr lang="en-US" dirty="0"/>
              <a:t> 40. open curly bracket  </a:t>
            </a:r>
          </a:p>
          <a:p>
            <a:r>
              <a:rPr lang="en-US" dirty="0"/>
              <a:t> 41.  open parenthesis </a:t>
            </a:r>
            <a:r>
              <a:rPr lang="en-US" dirty="0" err="1"/>
              <a:t>fd</a:t>
            </a:r>
            <a:r>
              <a:rPr lang="en-US" dirty="0"/>
              <a:t> coma msg plus n close parenthesis forward slash asterisk remaining characters to send next time asterisk forward slash  </a:t>
            </a:r>
          </a:p>
          <a:p>
            <a:r>
              <a:rPr lang="en-US" dirty="0"/>
              <a:t> 42. close curly bracket else  </a:t>
            </a:r>
          </a:p>
          <a:p>
            <a:r>
              <a:rPr lang="en-US" dirty="0"/>
              <a:t> 43. open curly bracket  </a:t>
            </a:r>
          </a:p>
          <a:p>
            <a:r>
              <a:rPr lang="en-US" dirty="0"/>
              <a:t> 44.  open parenthesis </a:t>
            </a:r>
            <a:r>
              <a:rPr lang="en-US" dirty="0" err="1"/>
              <a:t>fd</a:t>
            </a:r>
            <a:r>
              <a:rPr lang="en-US" dirty="0"/>
              <a:t> close parenthesis  </a:t>
            </a:r>
          </a:p>
          <a:p>
            <a:r>
              <a:rPr lang="en-US" dirty="0"/>
              <a:t> 45. </a:t>
            </a:r>
            <a:r>
              <a:rPr lang="en-US" dirty="0" err="1"/>
              <a:t>outFds</a:t>
            </a:r>
            <a:r>
              <a:rPr lang="en-US" dirty="0"/>
              <a:t> equals to </a:t>
            </a:r>
            <a:r>
              <a:rPr lang="en-US" dirty="0" err="1"/>
              <a:t>outFds</a:t>
            </a:r>
            <a:r>
              <a:rPr lang="en-US" dirty="0"/>
              <a:t> backward slash open curly bracket </a:t>
            </a:r>
            <a:r>
              <a:rPr lang="en-US" dirty="0" err="1"/>
              <a:t>fd</a:t>
            </a:r>
            <a:r>
              <a:rPr lang="en-US" dirty="0"/>
              <a:t> close curly bracket forward slash asterisk we have thanked this one already asterisk forward slash  </a:t>
            </a:r>
          </a:p>
          <a:p>
            <a:r>
              <a:rPr lang="en-US" dirty="0"/>
              <a:t> 46. close curly bracket </a:t>
            </a:r>
          </a:p>
          <a:p>
            <a:r>
              <a:rPr lang="en-US" dirty="0"/>
              <a:t> 47. close curly bracket </a:t>
            </a:r>
          </a:p>
          <a:p>
            <a:r>
              <a:rPr lang="en-US" dirty="0"/>
              <a:t> 47.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7191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&lt;html&gt; &lt;head&gt; &lt;style type="text/</a:t>
            </a:r>
            <a:r>
              <a:rPr lang="en-US" dirty="0" err="1"/>
              <a:t>css</a:t>
            </a:r>
            <a:r>
              <a:rPr lang="en-US" dirty="0"/>
              <a:t>"&gt; </a:t>
            </a:r>
            <a:r>
              <a:rPr lang="en-US" dirty="0" err="1"/>
              <a:t>th</a:t>
            </a:r>
            <a:r>
              <a:rPr lang="en-US" dirty="0"/>
              <a:t>{ border: 1px solid black; } tr </a:t>
            </a:r>
            <a:r>
              <a:rPr lang="en-US" dirty="0" err="1"/>
              <a:t>th</a:t>
            </a:r>
            <a:r>
              <a:rPr lang="en-US" dirty="0"/>
              <a:t> { padding:4px; } td{ padding:4px; } &lt;/style&gt; &lt;/head&gt; &lt;body&gt; &lt;table border="1"&gt;&lt;tr&gt;&lt;</a:t>
            </a:r>
            <a:r>
              <a:rPr lang="en-US" dirty="0" err="1"/>
              <a:t>th</a:t>
            </a:r>
            <a:r>
              <a:rPr lang="en-US" dirty="0"/>
              <a:t>&gt;Model&lt;/</a:t>
            </a:r>
            <a:r>
              <a:rPr lang="en-US" dirty="0" err="1"/>
              <a:t>th</a:t>
            </a:r>
            <a:r>
              <a:rPr lang="en-US" dirty="0"/>
              <a:t>&gt;&lt;</a:t>
            </a:r>
            <a:r>
              <a:rPr lang="en-US" dirty="0" err="1"/>
              <a:t>th</a:t>
            </a:r>
            <a:r>
              <a:rPr lang="en-US" dirty="0"/>
              <a:t>&gt;Characteristics&lt;/</a:t>
            </a:r>
            <a:r>
              <a:rPr lang="en-US" dirty="0" err="1"/>
              <a:t>th</a:t>
            </a:r>
            <a:r>
              <a:rPr lang="en-US" dirty="0"/>
              <a:t>&gt;&lt;/tr&gt;&lt;tr&gt;&lt;td align="left"&gt;Threads &lt;/td&gt;&lt;td align="left"&gt;Parallelism, blocking system calls &lt;/td&gt;&lt;/tr&gt;&lt;tr&gt;&lt;td align="left"&gt;Single-threaded process &lt;/td&gt;&lt;td align="left"&gt;No parallelism, blocking system calls &lt;/td&gt;&lt;/tr&gt;&lt;tr&gt;&lt;td align="left"&gt;Finite-state machine/event-driven &lt;/td&gt;&lt;td align="left"&gt;Parallelism, nonblocking system calls, interrupts &lt;/td&gt;&lt;/tr&gt;&lt;/table&gt;&lt;/body&gt;&lt;/html&gt;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8822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 There are two vertical lines with multiple partitions labeled Spooler directory. Some partitions are labeled 4, 5, 6, and 7 from top to bottom. There are two oval-shaped blocks on the left labeled Process A and Process B with forwarding arrows pointing to the seventh partition. There are two rectangular blocks on the right labeled out equals 4 and in equals 7, respectively, from top to bottom. </a:t>
            </a:r>
            <a:r>
              <a:rPr lang="en-US" sz="1200" dirty="0">
                <a:latin typeface="Arial" panose="020B0604020202020204" pitchFamily="34" charset="0"/>
                <a:cs typeface="Arial" panose="020B0604020202020204" pitchFamily="34" charset="0"/>
              </a:rPr>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1509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horizontal direction represents time. The image consists of two parts labeled Process "A" and Process B. A straight horizontal line labeled Process "A" has a horizontal rectangular block placed on it nearly at the center. An arrow "A" enters the critical region points to the left end of the block. Another arrow labeled "A" leaves the critical region points to the right end of the block. A straight horizontal line labeled Process B has a horizontal rectangular block placed on it exactly at the point where the rectangular block of Process "A" ends. An arrow labeled B enters the critical region points to the left end of the block. Another arrow labeled B leaves the critical region points to the right end of the block. There are four time intervals labeled T1, T2, T3, and T4 from left to right. The T1 time cycle is marked from where A enters the critical region, enters process B, and exits. The T2 time cycle is marked from where the Process "A" block, attempts to enter process B, and exits. The T3 time cycle is marked from where "A" leaves the critical region, enters process B. The T4 time cycle is marked from process A end of the line enters B where B leaves the critical region. The area between T2 and T3 is labeled B attempts to enter the critical region, line of Process B at this point is a dotted line and marked as B blocked.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26110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6 line of code for figure open parenthesis a close parenthesis are as follows.  </a:t>
            </a:r>
          </a:p>
          <a:p>
            <a:r>
              <a:rPr lang="en-US" dirty="0"/>
              <a:t> while open parenthesis TRUE close parenthesis open curly bracket  </a:t>
            </a:r>
          </a:p>
          <a:p>
            <a:r>
              <a:rPr lang="en-US" dirty="0"/>
              <a:t> while open parenthesis turn exclamation mark equals to 0 close parenthesis open close curly bracket forward slash asterisk loop asterisk forward slash  </a:t>
            </a:r>
          </a:p>
          <a:p>
            <a:r>
              <a:rPr lang="en-US" dirty="0"/>
              <a:t> critical under score region open close parenthesis semi colon  </a:t>
            </a:r>
          </a:p>
          <a:p>
            <a:r>
              <a:rPr lang="en-US" dirty="0"/>
              <a:t> turn equals to 1 semi colon  </a:t>
            </a:r>
          </a:p>
          <a:p>
            <a:r>
              <a:rPr lang="en-US" dirty="0"/>
              <a:t> noncritical under score region open close parenthesis semi colon  </a:t>
            </a:r>
          </a:p>
          <a:p>
            <a:r>
              <a:rPr lang="en-US" dirty="0"/>
              <a:t> close curly bracket  </a:t>
            </a:r>
          </a:p>
          <a:p>
            <a:r>
              <a:rPr lang="en-US" dirty="0"/>
              <a:t> </a:t>
            </a:r>
          </a:p>
          <a:p>
            <a:r>
              <a:rPr lang="en-US" dirty="0"/>
              <a:t> The 6 lines of code for figure open parenthesis b close parenthesis are as follow  </a:t>
            </a:r>
          </a:p>
          <a:p>
            <a:r>
              <a:rPr lang="en-US" dirty="0"/>
              <a:t> while open parenthesis TRUE close parenthesis open curly bracket  </a:t>
            </a:r>
          </a:p>
          <a:p>
            <a:r>
              <a:rPr lang="en-US" dirty="0"/>
              <a:t> while open parenthesis turn exclamation mark equals to 1 close parenthesis open close curly bracket forward slash asterisk loop asterisk forward slash  </a:t>
            </a:r>
          </a:p>
          <a:p>
            <a:r>
              <a:rPr lang="en-US" dirty="0"/>
              <a:t> critical under score region open close parenthesis semi colon  </a:t>
            </a:r>
          </a:p>
          <a:p>
            <a:r>
              <a:rPr lang="en-US" dirty="0"/>
              <a:t> turn equals to 0 semi colon  </a:t>
            </a:r>
          </a:p>
          <a:p>
            <a:r>
              <a:rPr lang="en-US" dirty="0"/>
              <a:t> noncritical under score region open close parenthesis semi colon  </a:t>
            </a:r>
          </a:p>
          <a:p>
            <a:r>
              <a:rPr lang="en-US" dirty="0"/>
              <a:t>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9084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hash define FALSE 0 </a:t>
            </a:r>
          </a:p>
          <a:p>
            <a:r>
              <a:rPr lang="en-US" dirty="0"/>
              <a:t> hash define TRUE 1 </a:t>
            </a:r>
          </a:p>
          <a:p>
            <a:r>
              <a:rPr lang="en-US" dirty="0"/>
              <a:t> hash define N 2 forward slash asterisk number of processes asterisk forward slash </a:t>
            </a:r>
          </a:p>
          <a:p>
            <a:r>
              <a:rPr lang="en-US" dirty="0"/>
              <a:t> int turn semicolon forward slash asterisk whose turn is it question mark asterisk forward slash </a:t>
            </a:r>
          </a:p>
          <a:p>
            <a:r>
              <a:rPr lang="en-US" dirty="0"/>
              <a:t> int interested open box bracket N close box bracket semicolon forward slash asterisk all values initially 0 open parenthesis FALSE close parenthesis asterisk forward slash </a:t>
            </a:r>
          </a:p>
          <a:p>
            <a:r>
              <a:rPr lang="en-US" dirty="0"/>
              <a:t> void enter underscore region open parenthesis int process close parenthesis semicolon forward slash asterisk process is 0 or 1 asterisk forward slash </a:t>
            </a:r>
          </a:p>
          <a:p>
            <a:r>
              <a:rPr lang="en-US" dirty="0"/>
              <a:t> open curly bracket </a:t>
            </a:r>
          </a:p>
          <a:p>
            <a:r>
              <a:rPr lang="en-US" dirty="0"/>
              <a:t> int other semicolon forward slash asterisk number of the other process asterisk forward slash </a:t>
            </a:r>
          </a:p>
          <a:p>
            <a:r>
              <a:rPr lang="en-US" dirty="0"/>
              <a:t> other equals 1 minus process semicolon forward slash asterisk the opposite of process asterisk forward slash </a:t>
            </a:r>
          </a:p>
          <a:p>
            <a:r>
              <a:rPr lang="en-US" dirty="0"/>
              <a:t> interested open box bracket process close box bracket equals TRUE semicolon forward slash asterisk show that you are interested asterisk forward slash </a:t>
            </a:r>
          </a:p>
          <a:p>
            <a:r>
              <a:rPr lang="en-US" dirty="0"/>
              <a:t> turn equals process semicolon forward slash asterisk set flag asterisk forward slash </a:t>
            </a:r>
          </a:p>
          <a:p>
            <a:r>
              <a:rPr lang="en-US" dirty="0"/>
              <a:t> while open parenthesis turn equals </a:t>
            </a:r>
            <a:r>
              <a:rPr lang="en-US" dirty="0" err="1"/>
              <a:t>equals</a:t>
            </a:r>
            <a:r>
              <a:rPr lang="en-US" dirty="0"/>
              <a:t> process ampersand </a:t>
            </a:r>
            <a:r>
              <a:rPr lang="en-US" dirty="0" err="1"/>
              <a:t>ampersand</a:t>
            </a:r>
            <a:r>
              <a:rPr lang="en-US" dirty="0"/>
              <a:t> interested open box bracket other close box bracket equals </a:t>
            </a:r>
            <a:r>
              <a:rPr lang="en-US" dirty="0" err="1"/>
              <a:t>equals</a:t>
            </a:r>
            <a:r>
              <a:rPr lang="en-US" dirty="0"/>
              <a:t> TRUE close parenthesis forward slash asterisk null statement asterisk forward slash semicolon </a:t>
            </a:r>
          </a:p>
          <a:p>
            <a:r>
              <a:rPr lang="en-US" dirty="0"/>
              <a:t> close curly bracket </a:t>
            </a:r>
          </a:p>
          <a:p>
            <a:r>
              <a:rPr lang="en-US" dirty="0"/>
              <a:t> void leave underscore region open parenthesis int process close parenthesis forward slash asterisk process colon who is leaving asterisk forward slash </a:t>
            </a:r>
          </a:p>
          <a:p>
            <a:r>
              <a:rPr lang="en-US" dirty="0"/>
              <a:t> open curly bracket </a:t>
            </a:r>
          </a:p>
          <a:p>
            <a:r>
              <a:rPr lang="en-US" dirty="0"/>
              <a:t> interested open box bracket process close box bracket equals FALSE semicolon forward slash asterisk indicate departure from critical region asterisk close parenthesis </a:t>
            </a:r>
          </a:p>
          <a:p>
            <a:r>
              <a:rPr lang="en-US" dirty="0"/>
              <a:t>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8109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enter underscore region colon </a:t>
            </a:r>
          </a:p>
          <a:p>
            <a:r>
              <a:rPr lang="en-US" dirty="0"/>
              <a:t> T S L REGISTER coma LOCK vertical line copy lock to register and set lock to 1 </a:t>
            </a:r>
          </a:p>
          <a:p>
            <a:r>
              <a:rPr lang="en-US" dirty="0"/>
              <a:t> C M P REGISTER coma hash 0 vertical line was lock zero question mark </a:t>
            </a:r>
          </a:p>
          <a:p>
            <a:r>
              <a:rPr lang="en-US" dirty="0"/>
              <a:t> J N E enter underscore region vertical line if it was not zero coma lock was set coma so loop </a:t>
            </a:r>
          </a:p>
          <a:p>
            <a:r>
              <a:rPr lang="en-US" dirty="0"/>
              <a:t> R E T vertical line return to caller semicolon critical region entered </a:t>
            </a:r>
          </a:p>
          <a:p>
            <a:r>
              <a:rPr lang="en-US" dirty="0"/>
              <a:t> leave underscore region colon </a:t>
            </a:r>
          </a:p>
          <a:p>
            <a:r>
              <a:rPr lang="en-US" dirty="0"/>
              <a:t> MOVE LOCK coma hash 0 vertical line store a 0 in lock </a:t>
            </a:r>
          </a:p>
          <a:p>
            <a:r>
              <a:rPr lang="en-US" dirty="0"/>
              <a:t> R E T vertical line return to caller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38375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enter underscore region colon </a:t>
            </a:r>
          </a:p>
          <a:p>
            <a:r>
              <a:rPr lang="en-US" dirty="0"/>
              <a:t> MOVE REGISTER coma hash 1 vertical line put a 1 in the register </a:t>
            </a:r>
          </a:p>
          <a:p>
            <a:r>
              <a:rPr lang="en-US" dirty="0"/>
              <a:t> X C H G REGISTER coma LOCK vertical line swap the contents of the register and lock variable </a:t>
            </a:r>
          </a:p>
          <a:p>
            <a:r>
              <a:rPr lang="en-US" dirty="0"/>
              <a:t> C M P REGISTER coma hash 0 vertical line was lock zero question mark </a:t>
            </a:r>
          </a:p>
          <a:p>
            <a:r>
              <a:rPr lang="en-US" dirty="0"/>
              <a:t> J N E enter underscore region vertical line if it was non zero coma lock was set coma so loop </a:t>
            </a:r>
          </a:p>
          <a:p>
            <a:r>
              <a:rPr lang="en-US" dirty="0"/>
              <a:t> R E T vertical line return to caller semicolon critical region entered </a:t>
            </a:r>
          </a:p>
          <a:p>
            <a:r>
              <a:rPr lang="en-US" dirty="0"/>
              <a:t> leave underscore region colon </a:t>
            </a:r>
          </a:p>
          <a:p>
            <a:r>
              <a:rPr lang="en-US" dirty="0"/>
              <a:t> MOVE LOCK coma hash 0 vertical line store a 0 in lock </a:t>
            </a:r>
          </a:p>
          <a:p>
            <a:r>
              <a:rPr lang="en-US" dirty="0"/>
              <a:t> R E T vertical line return to caller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693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hash define N 100 forward slash asterisk number of slots in the buffer asterisk forward slash </a:t>
            </a:r>
          </a:p>
          <a:p>
            <a:r>
              <a:rPr lang="en-US" dirty="0"/>
              <a:t> int count equals 0 semicolon forward slash asterisk number of items in the buffer asterisk forward slash </a:t>
            </a:r>
          </a:p>
          <a:p>
            <a:r>
              <a:rPr lang="en-US" dirty="0"/>
              <a:t> void producer open parenthesis void close parenthesis </a:t>
            </a:r>
          </a:p>
          <a:p>
            <a:r>
              <a:rPr lang="en-US" dirty="0"/>
              <a:t> open curly bracket </a:t>
            </a:r>
          </a:p>
          <a:p>
            <a:r>
              <a:rPr lang="en-US" dirty="0"/>
              <a:t> int item semicolon </a:t>
            </a:r>
          </a:p>
          <a:p>
            <a:r>
              <a:rPr lang="en-US" dirty="0"/>
              <a:t> while open parenthesis TRUE close parenthesis open curly bracket forward slash asterisk repeat forever asterisk forward slash </a:t>
            </a:r>
          </a:p>
          <a:p>
            <a:r>
              <a:rPr lang="en-US" dirty="0"/>
              <a:t> item equals produce underscore item open close parenthesis semicolon forward slash asterisk generate next item asterisk forward slash </a:t>
            </a:r>
          </a:p>
          <a:p>
            <a:r>
              <a:rPr lang="en-US" dirty="0"/>
              <a:t> if open parenthesis count equals </a:t>
            </a:r>
            <a:r>
              <a:rPr lang="en-US" dirty="0" err="1"/>
              <a:t>equals</a:t>
            </a:r>
            <a:r>
              <a:rPr lang="en-US" dirty="0"/>
              <a:t> N close parenthesis sleep open close parenthesis semicolon forward slash asterisk if buffer is full coma go to sleep asterisk forward slash </a:t>
            </a:r>
          </a:p>
          <a:p>
            <a:r>
              <a:rPr lang="en-US" dirty="0"/>
              <a:t> insert underscore item open parenthesis item close parenthesis semicolon forward slash asterisk put item in buffer asterisk forward slash </a:t>
            </a:r>
          </a:p>
          <a:p>
            <a:r>
              <a:rPr lang="en-US" dirty="0"/>
              <a:t> count equals count plus 1 semicolon forward slash asterisk increment count of items in buffer asterisk forward slash </a:t>
            </a:r>
          </a:p>
          <a:p>
            <a:r>
              <a:rPr lang="en-US" dirty="0"/>
              <a:t> if open parenthesis count equals </a:t>
            </a:r>
            <a:r>
              <a:rPr lang="en-US" dirty="0" err="1"/>
              <a:t>equals</a:t>
            </a:r>
            <a:r>
              <a:rPr lang="en-US" dirty="0"/>
              <a:t> 1 close parenthesis wakeup open parenthesis consumer close parenthesis semicolon forward slash asterisk was buffer empty question mark asterisk forward slash </a:t>
            </a:r>
          </a:p>
          <a:p>
            <a:r>
              <a:rPr lang="en-US" dirty="0"/>
              <a:t> close curly bracket </a:t>
            </a:r>
          </a:p>
          <a:p>
            <a:r>
              <a:rPr lang="en-US" dirty="0"/>
              <a:t> close curly bracket </a:t>
            </a:r>
          </a:p>
          <a:p>
            <a:r>
              <a:rPr lang="en-US" dirty="0"/>
              <a:t> void consumer open parenthesis void close parenthesis </a:t>
            </a:r>
          </a:p>
          <a:p>
            <a:r>
              <a:rPr lang="en-US" dirty="0"/>
              <a:t> open curly bracket </a:t>
            </a:r>
          </a:p>
          <a:p>
            <a:r>
              <a:rPr lang="en-US" dirty="0"/>
              <a:t> int item semicolon </a:t>
            </a:r>
          </a:p>
          <a:p>
            <a:r>
              <a:rPr lang="en-US" dirty="0"/>
              <a:t> while open parenthesis TRUE close parenthesis open curly bracket forward slash asterisk repeat forever asterisk forward slash </a:t>
            </a:r>
          </a:p>
          <a:p>
            <a:r>
              <a:rPr lang="en-US" dirty="0"/>
              <a:t> if open parenthesis count equals </a:t>
            </a:r>
            <a:r>
              <a:rPr lang="en-US" dirty="0" err="1"/>
              <a:t>equals</a:t>
            </a:r>
            <a:r>
              <a:rPr lang="en-US" dirty="0"/>
              <a:t> 0 close parenthesis sleep open close parenthesis semicolon forward slash asterisk if buffer is empty coma got to sleep asterisk forward slash </a:t>
            </a:r>
          </a:p>
          <a:p>
            <a:r>
              <a:rPr lang="en-US" dirty="0"/>
              <a:t> item equals remove underscore item open close parenthesis semicolon forward slash asterisk take item out of buffer asterisk forward slash </a:t>
            </a:r>
          </a:p>
          <a:p>
            <a:r>
              <a:rPr lang="en-US" dirty="0"/>
              <a:t> count equals count minus 1 semicolon forward slash asterisk decrement count of items in buffer asterisk forward slash </a:t>
            </a:r>
          </a:p>
          <a:p>
            <a:r>
              <a:rPr lang="en-US" dirty="0"/>
              <a:t> if open parenthesis count equals </a:t>
            </a:r>
            <a:r>
              <a:rPr lang="en-US" dirty="0" err="1"/>
              <a:t>equals</a:t>
            </a:r>
            <a:r>
              <a:rPr lang="en-US" dirty="0"/>
              <a:t> N minus 1 close parenthesis wakeup open parenthesis producer close parenthesis semicolon forward slash asterisk was buffer full question mark asterisk forward slash </a:t>
            </a:r>
          </a:p>
          <a:p>
            <a:r>
              <a:rPr lang="en-US" dirty="0"/>
              <a:t> consume underscore item open parenthesis item close parenthesis semicolon forward slash asterisk print item asterisk forward slash </a:t>
            </a:r>
          </a:p>
          <a:p>
            <a:r>
              <a:rPr lang="en-US" dirty="0"/>
              <a:t> close curly bracket </a:t>
            </a:r>
          </a:p>
          <a:p>
            <a:r>
              <a:rPr lang="en-US" dirty="0"/>
              <a:t>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41640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hash define N 100 forward slash asterisk number of slots in the buffer asterisk forward slash </a:t>
            </a:r>
          </a:p>
          <a:p>
            <a:r>
              <a:rPr lang="en-US" dirty="0"/>
              <a:t> typedef int semaphore semicolon forward slash asterisk semaphores are a special kind of int asterisk forward slash </a:t>
            </a:r>
          </a:p>
          <a:p>
            <a:r>
              <a:rPr lang="en-US" dirty="0"/>
              <a:t> semaphore mutex equals 1 semicolon forward slash asterisk controls access to critical region asterisk forward slash </a:t>
            </a:r>
          </a:p>
          <a:p>
            <a:r>
              <a:rPr lang="en-US" dirty="0"/>
              <a:t> semaphore empty equals N semicolon forward slash asterisk counts empty buffer slots asterisk forward slash </a:t>
            </a:r>
          </a:p>
          <a:p>
            <a:r>
              <a:rPr lang="en-US" dirty="0"/>
              <a:t> semaphore full equals 0 semicolon forward slash asterisk counts full buffer slots asterisk forward slash </a:t>
            </a:r>
          </a:p>
          <a:p>
            <a:r>
              <a:rPr lang="en-US" dirty="0"/>
              <a:t> void producer open parenthesis void close parenthesis </a:t>
            </a:r>
          </a:p>
          <a:p>
            <a:r>
              <a:rPr lang="en-US" dirty="0"/>
              <a:t> open curly bracket </a:t>
            </a:r>
          </a:p>
          <a:p>
            <a:r>
              <a:rPr lang="en-US" dirty="0"/>
              <a:t> int item semicolon </a:t>
            </a:r>
          </a:p>
          <a:p>
            <a:r>
              <a:rPr lang="en-US" dirty="0"/>
              <a:t> while open parenthesis TRUE close parenthesis open curly bracket forward slash asterisk TRUE is the constant 1 asterisk forward slash </a:t>
            </a:r>
          </a:p>
          <a:p>
            <a:r>
              <a:rPr lang="en-US" dirty="0"/>
              <a:t> item equals produce underscore item open close parenthesis semicolon forward slash asterisk generate something to put in buffer asterisk forward slash </a:t>
            </a:r>
          </a:p>
          <a:p>
            <a:r>
              <a:rPr lang="en-US" dirty="0"/>
              <a:t> down open parenthesis ampersand empty close parenthesis semicolon forward slash asterisk decrement empty count asterisk forward slash </a:t>
            </a:r>
          </a:p>
          <a:p>
            <a:r>
              <a:rPr lang="en-US" dirty="0"/>
              <a:t> down open parenthesis ampersand mutex close parenthesis semicolon forward slash asterisk enter critical region asterisk forward slash </a:t>
            </a:r>
          </a:p>
          <a:p>
            <a:r>
              <a:rPr lang="en-US" dirty="0"/>
              <a:t> insert underscore item open parenthesis item close parenthesis semicolon forward slash asterisk put new item in buffer asterisk forward slash </a:t>
            </a:r>
          </a:p>
          <a:p>
            <a:r>
              <a:rPr lang="en-US" dirty="0"/>
              <a:t> up open parenthesis ampersand mutex close parenthesis semicolon forward slash asterisk leave critical region asterisk forward slash </a:t>
            </a:r>
          </a:p>
          <a:p>
            <a:r>
              <a:rPr lang="en-US" dirty="0"/>
              <a:t> up open parenthesis ampersand full close parenthesis semicolon forward slash asterisk increment count of full slots asterisk forward slash </a:t>
            </a:r>
          </a:p>
          <a:p>
            <a:r>
              <a:rPr lang="en-US" dirty="0"/>
              <a:t> void consumer open parenthesis void close parenthesis </a:t>
            </a:r>
          </a:p>
          <a:p>
            <a:r>
              <a:rPr lang="en-US" dirty="0"/>
              <a:t> open curly bracket </a:t>
            </a:r>
          </a:p>
          <a:p>
            <a:r>
              <a:rPr lang="en-US" dirty="0"/>
              <a:t> int item semicolon </a:t>
            </a:r>
          </a:p>
          <a:p>
            <a:r>
              <a:rPr lang="en-US" dirty="0"/>
              <a:t> while open parenthesis TRUE close parenthesis open curly bracket forward slash asterisk infinite loop asterisk forward slash </a:t>
            </a:r>
          </a:p>
          <a:p>
            <a:r>
              <a:rPr lang="en-US" dirty="0"/>
              <a:t> down open parenthesis ampersand full close parenthesis semicolon forward slash asterisk decrement full count asterisk forward slash </a:t>
            </a:r>
          </a:p>
          <a:p>
            <a:r>
              <a:rPr lang="en-US" dirty="0"/>
              <a:t> down open parenthesis ampersand mutex close parenthesis semicolon forward slash asterisk enter critical region asterisk forward slash </a:t>
            </a:r>
          </a:p>
          <a:p>
            <a:r>
              <a:rPr lang="en-US" dirty="0"/>
              <a:t> item equals remove underscore item open close parenthesis semicolon forward slash asterisk take item from buffer asterisk forward slash </a:t>
            </a:r>
          </a:p>
          <a:p>
            <a:r>
              <a:rPr lang="en-US" dirty="0"/>
              <a:t> up open parenthesis ampersand mutex close parenthesis semicolon forward slash asterisk leave critical region asterisk forward slash </a:t>
            </a:r>
          </a:p>
          <a:p>
            <a:r>
              <a:rPr lang="en-US" dirty="0"/>
              <a:t> up open parenthesis ampersand empty close parenthesis semicolon forward slash asterisk increment count of empty slots asterisk forward slash </a:t>
            </a:r>
          </a:p>
          <a:p>
            <a:r>
              <a:rPr lang="en-US" dirty="0"/>
              <a:t> consume underscore item open parenthesis item close parenthesis semicolon forward slash asterisk do something with the item asterisk forward slash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08901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Transitions between the three states are as shown. There are three oval-shaped blocks labeled Running, Blocked, and Ready. The Running block is placed on top while the other two blocks are placed at the lower left and lower right. There are two downward arrows from running: an arrow labeled 1 points to Blocked and the other arrow labeled 2 points to Ready. An arrow labeled 3 from Ready points to Running block. An arrow labeled 4 from Blocked points to Ready. The description of arrows is mentioned on the right side of the diagram: 1. Process blocks for input. 2. Scheduler picks another process. 3. Scheduler picks this process. 4. Input becomes available.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14956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typedef int semaphore semicolon forward slash asterisk use your imagination asterisk forward slash </a:t>
            </a:r>
          </a:p>
          <a:p>
            <a:r>
              <a:rPr lang="en-US" dirty="0"/>
              <a:t> semaphore mutex equals 1 semicolon forward slash asterisk controls access to r c asterisk forward slash </a:t>
            </a:r>
          </a:p>
          <a:p>
            <a:r>
              <a:rPr lang="en-US" dirty="0"/>
              <a:t> semaphore d b equals 1 semicolon forward slash asterisk controls access to the database asterisk forward slash </a:t>
            </a:r>
          </a:p>
          <a:p>
            <a:r>
              <a:rPr lang="en-US" dirty="0"/>
              <a:t> int r c equals 0 semicolon forward slash asterisk hash of processes reading or wanting to asterisk forward slash </a:t>
            </a:r>
          </a:p>
          <a:p>
            <a:r>
              <a:rPr lang="en-US" dirty="0"/>
              <a:t> void reader open parenthesis void close parenthesis </a:t>
            </a:r>
          </a:p>
          <a:p>
            <a:r>
              <a:rPr lang="en-US" dirty="0"/>
              <a:t> while open parenthesis TRUE close parenthesis open curly bracket forward slash asterisk repeat forever asterisk forward slash </a:t>
            </a:r>
          </a:p>
          <a:p>
            <a:r>
              <a:rPr lang="en-US" dirty="0"/>
              <a:t> down open parenthesis ampersand mutex close parenthesis semicolon forward slash asterisk get exclusive access to r c asterisk forward slash </a:t>
            </a:r>
          </a:p>
          <a:p>
            <a:r>
              <a:rPr lang="en-US" dirty="0"/>
              <a:t> r c equals r c plus 1 semicolon forward slash asterisk one reader more now asterisk forward slash </a:t>
            </a:r>
          </a:p>
          <a:p>
            <a:r>
              <a:rPr lang="en-US" dirty="0"/>
              <a:t> if open parenthesis r c equals </a:t>
            </a:r>
            <a:r>
              <a:rPr lang="en-US" dirty="0" err="1"/>
              <a:t>equals</a:t>
            </a:r>
            <a:r>
              <a:rPr lang="en-US" dirty="0"/>
              <a:t> 1 close parenthesis down open parenthesis ampersand d b close parenthesis semicolon forward slash asterisk if this is the first reader ... asterisk forward slash </a:t>
            </a:r>
          </a:p>
          <a:p>
            <a:r>
              <a:rPr lang="en-US" dirty="0"/>
              <a:t> up open parenthesis ampersand mutex close parenthesis semicolon forward slash asterisk release exclusive access to r c asterisk forward slash </a:t>
            </a:r>
          </a:p>
          <a:p>
            <a:r>
              <a:rPr lang="en-US" dirty="0"/>
              <a:t> read underscore data underscore base open parenthesis close parenthesis semicolon forward slash asterisk access the data asterisk forward slash </a:t>
            </a:r>
          </a:p>
          <a:p>
            <a:r>
              <a:rPr lang="en-US" dirty="0"/>
              <a:t> down open parenthesis ampersand mutex close parenthesis semicolon forward slash asterisk get exclusive access to r c asterisk forward slash </a:t>
            </a:r>
          </a:p>
          <a:p>
            <a:r>
              <a:rPr lang="en-US" dirty="0"/>
              <a:t> r c equals r c minus 1 semicolon forward slash asterisk one reader fewer now asterisk forward slash </a:t>
            </a:r>
          </a:p>
          <a:p>
            <a:r>
              <a:rPr lang="en-US" dirty="0"/>
              <a:t> if open parenthesis r c equals </a:t>
            </a:r>
            <a:r>
              <a:rPr lang="en-US" dirty="0" err="1"/>
              <a:t>equals</a:t>
            </a:r>
            <a:r>
              <a:rPr lang="en-US" dirty="0"/>
              <a:t> 0 close parenthesis up open parenthesis ampersand d b close parenthesis semicolon forward slash asterisk if this is the last reader ... asterisk forward slash </a:t>
            </a:r>
          </a:p>
          <a:p>
            <a:r>
              <a:rPr lang="en-US" dirty="0"/>
              <a:t> up open parenthesis ampersand mutex close parenthesis semicolon forward slash asterisk release exclusive access to r c asterisk forward slash </a:t>
            </a:r>
          </a:p>
          <a:p>
            <a:r>
              <a:rPr lang="en-US" dirty="0"/>
              <a:t> use underscore data underscore read open close parenthesis semicolon forward slash asterisk noncritical region asterisk forward slash </a:t>
            </a:r>
          </a:p>
          <a:p>
            <a:r>
              <a:rPr lang="en-US" dirty="0"/>
              <a:t> void writer open parenthesis void close parenthesis </a:t>
            </a:r>
          </a:p>
          <a:p>
            <a:r>
              <a:rPr lang="en-US" dirty="0"/>
              <a:t> open curly bracket </a:t>
            </a:r>
          </a:p>
          <a:p>
            <a:r>
              <a:rPr lang="en-US" dirty="0"/>
              <a:t> while open parenthesis TRUE close parenthesis open curly bracket forward slash asterisk repeat forever asterisk forward slash </a:t>
            </a:r>
          </a:p>
          <a:p>
            <a:r>
              <a:rPr lang="en-US" dirty="0"/>
              <a:t> think underscore up underscore data open close parenthesis semicolon forward slash asterisk noncritical region asterisk forward slash </a:t>
            </a:r>
          </a:p>
          <a:p>
            <a:r>
              <a:rPr lang="en-US" dirty="0"/>
              <a:t> down open parenthesis ampersand d b close parenthesis semicolon forward slash asterisk get exclusive access asterisk forward slash </a:t>
            </a:r>
          </a:p>
          <a:p>
            <a:r>
              <a:rPr lang="en-US" dirty="0"/>
              <a:t> write underscore data underscore base open close parenthesis semicolon forward slash asterisk update the data asterisk forward slash </a:t>
            </a:r>
          </a:p>
          <a:p>
            <a:r>
              <a:rPr lang="en-US" dirty="0"/>
              <a:t> up open parenthesis ampersand d b close parenthesis semicolon forward slash asterisk release exclusive access asterisk forward slash </a:t>
            </a:r>
          </a:p>
          <a:p>
            <a:r>
              <a:rPr lang="en-US" dirty="0"/>
              <a:t> close curly bracket </a:t>
            </a:r>
          </a:p>
          <a:p>
            <a:r>
              <a:rPr lang="en-US" dirty="0"/>
              <a:t>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33592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mutex underscore lock colon </a:t>
            </a:r>
          </a:p>
          <a:p>
            <a:r>
              <a:rPr lang="en-US" dirty="0"/>
              <a:t> T S L REGISTER coma MUTEX vertical line copy mutex to register and set mutex to 1 </a:t>
            </a:r>
          </a:p>
          <a:p>
            <a:r>
              <a:rPr lang="en-US" dirty="0"/>
              <a:t> C M P REGISTER coma hash 0 vertical line was mutex zero question mark </a:t>
            </a:r>
          </a:p>
          <a:p>
            <a:r>
              <a:rPr lang="en-US" dirty="0"/>
              <a:t> J Z E ok vertical line if it was zero coma mutex was unlocked coma so return </a:t>
            </a:r>
          </a:p>
          <a:p>
            <a:r>
              <a:rPr lang="en-US" dirty="0"/>
              <a:t> CALL thread underscore yield vertical line mutex is busy semicolon schedule another thread </a:t>
            </a:r>
          </a:p>
          <a:p>
            <a:r>
              <a:rPr lang="en-US" dirty="0"/>
              <a:t> J M P mutex underscore lock vertical line try again </a:t>
            </a:r>
          </a:p>
          <a:p>
            <a:r>
              <a:rPr lang="en-US" dirty="0"/>
              <a:t> ok colon R E T vertical line return to caller semicolon critical region entered </a:t>
            </a:r>
          </a:p>
          <a:p>
            <a:r>
              <a:rPr lang="en-US" dirty="0"/>
              <a:t> mutex underscore unlock colon </a:t>
            </a:r>
          </a:p>
          <a:p>
            <a:r>
              <a:rPr lang="en-US" dirty="0"/>
              <a:t> MOVE MUTEX coma hash 0 vertical line store a 0 in mutex </a:t>
            </a:r>
          </a:p>
          <a:p>
            <a:r>
              <a:rPr lang="en-US" dirty="0"/>
              <a:t> R E T vertical line return to caller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68428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&lt;html&gt; &lt;head&gt; &lt;style type="text/</a:t>
            </a:r>
            <a:r>
              <a:rPr lang="en-US" dirty="0" err="1"/>
              <a:t>css</a:t>
            </a:r>
            <a:r>
              <a:rPr lang="en-US" dirty="0"/>
              <a:t>"&gt; </a:t>
            </a:r>
            <a:r>
              <a:rPr lang="en-US" dirty="0" err="1"/>
              <a:t>th</a:t>
            </a:r>
            <a:r>
              <a:rPr lang="en-US" dirty="0"/>
              <a:t>{ border: 1px solid black; } tr </a:t>
            </a:r>
            <a:r>
              <a:rPr lang="en-US" dirty="0" err="1"/>
              <a:t>th</a:t>
            </a:r>
            <a:r>
              <a:rPr lang="en-US" dirty="0"/>
              <a:t> { padding:4px; } td{ padding:4px; } &lt;/style&gt; &lt;/head&gt; &lt;body&gt; &lt;table border="1"&gt;&lt;tr&gt;&lt;</a:t>
            </a:r>
            <a:r>
              <a:rPr lang="en-US" dirty="0" err="1"/>
              <a:t>th</a:t>
            </a:r>
            <a:r>
              <a:rPr lang="en-US" dirty="0"/>
              <a:t>&gt;Thread call&lt;/</a:t>
            </a:r>
            <a:r>
              <a:rPr lang="en-US" dirty="0" err="1"/>
              <a:t>th</a:t>
            </a:r>
            <a:r>
              <a:rPr lang="en-US" dirty="0"/>
              <a:t>&gt;&lt;</a:t>
            </a:r>
            <a:r>
              <a:rPr lang="en-US" dirty="0" err="1"/>
              <a:t>th</a:t>
            </a:r>
            <a:r>
              <a:rPr lang="en-US" dirty="0"/>
              <a:t>&gt;Description&lt;/</a:t>
            </a:r>
            <a:r>
              <a:rPr lang="en-US" dirty="0" err="1"/>
              <a:t>th</a:t>
            </a:r>
            <a:r>
              <a:rPr lang="en-US" dirty="0"/>
              <a:t>&gt;&lt;/tr&gt;&lt;tr&gt;&lt;td align="left"&gt;</a:t>
            </a:r>
            <a:r>
              <a:rPr lang="en-US" dirty="0" err="1"/>
              <a:t>pthread_mutex_init</a:t>
            </a:r>
            <a:r>
              <a:rPr lang="en-US" dirty="0"/>
              <a:t> &lt;/td&gt;&lt;td align="left"&gt;Create a mutex &lt;/td&gt;&lt;/tr&gt;&lt;tr&gt;&lt;td align="left"&gt;</a:t>
            </a:r>
            <a:r>
              <a:rPr lang="en-US" dirty="0" err="1"/>
              <a:t>pthread_mutex_destroy</a:t>
            </a:r>
            <a:r>
              <a:rPr lang="en-US" dirty="0"/>
              <a:t> &lt;/td&gt;&lt;td align="left"&gt;Destroy an existing mutex &lt;/td&gt;&lt;/tr&gt;&lt;tr&gt;&lt;td align="left"&gt;</a:t>
            </a:r>
            <a:r>
              <a:rPr lang="en-US" dirty="0" err="1"/>
              <a:t>pthread_mutex_lock</a:t>
            </a:r>
            <a:r>
              <a:rPr lang="en-US" dirty="0"/>
              <a:t> &lt;/td&gt;&lt;td align="left"&gt;Acquire a lock or block &lt;/td&gt;&lt;/tr&gt;&lt;tr&gt;&lt;td align="left"&gt;</a:t>
            </a:r>
            <a:r>
              <a:rPr lang="en-US" dirty="0" err="1"/>
              <a:t>pthread_mutex_trylock</a:t>
            </a:r>
            <a:r>
              <a:rPr lang="en-US" dirty="0"/>
              <a:t> &lt;/td&gt;&lt;td align="left"&gt;Acquire a lock or fail &lt;/td&gt;&lt;/tr&gt;&lt;tr&gt;&lt;td align="left"&gt;</a:t>
            </a:r>
            <a:r>
              <a:rPr lang="en-US" dirty="0" err="1"/>
              <a:t>pthread_mutex_unlock</a:t>
            </a:r>
            <a:r>
              <a:rPr lang="en-US" dirty="0"/>
              <a:t> &lt;/td&gt;&lt;td align="left"&gt;Release a lock &lt;/td&gt;&lt;/tr&gt;&lt;/table&gt;&lt;/body&gt;&lt;/html&gt;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601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&lt;html&gt; &lt;head&gt; &lt;style type="text/</a:t>
            </a:r>
            <a:r>
              <a:rPr lang="en-US" dirty="0" err="1"/>
              <a:t>css</a:t>
            </a:r>
            <a:r>
              <a:rPr lang="en-US" dirty="0"/>
              <a:t>"&gt; </a:t>
            </a:r>
            <a:r>
              <a:rPr lang="en-US" dirty="0" err="1"/>
              <a:t>th</a:t>
            </a:r>
            <a:r>
              <a:rPr lang="en-US" dirty="0"/>
              <a:t>{ border: 1px solid black; } tr </a:t>
            </a:r>
            <a:r>
              <a:rPr lang="en-US" dirty="0" err="1"/>
              <a:t>th</a:t>
            </a:r>
            <a:r>
              <a:rPr lang="en-US" dirty="0"/>
              <a:t> { padding:4px; } td{ padding:4px; } &lt;/style&gt; &lt;/head&gt; &lt;body&gt; &lt;table border="1"&gt;&lt;tr&gt;&lt;</a:t>
            </a:r>
            <a:r>
              <a:rPr lang="en-US" dirty="0" err="1"/>
              <a:t>th</a:t>
            </a:r>
            <a:r>
              <a:rPr lang="en-US" dirty="0"/>
              <a:t>&gt;Thread call&lt;/</a:t>
            </a:r>
            <a:r>
              <a:rPr lang="en-US" dirty="0" err="1"/>
              <a:t>th</a:t>
            </a:r>
            <a:r>
              <a:rPr lang="en-US" dirty="0"/>
              <a:t>&gt;&lt;</a:t>
            </a:r>
            <a:r>
              <a:rPr lang="en-US" dirty="0" err="1"/>
              <a:t>th</a:t>
            </a:r>
            <a:r>
              <a:rPr lang="en-US" dirty="0"/>
              <a:t>&gt;Description&lt;/</a:t>
            </a:r>
            <a:r>
              <a:rPr lang="en-US" dirty="0" err="1"/>
              <a:t>th</a:t>
            </a:r>
            <a:r>
              <a:rPr lang="en-US" dirty="0"/>
              <a:t>&gt;&lt;/tr&gt;&lt;tr&gt;&lt;td&gt;</a:t>
            </a:r>
            <a:r>
              <a:rPr lang="en-US" dirty="0" err="1"/>
              <a:t>pthread_cond_init</a:t>
            </a:r>
            <a:r>
              <a:rPr lang="en-US" dirty="0"/>
              <a:t> &lt;/td&gt;&lt;td&gt;Create a condition variable &lt;/td&gt;&lt;/tr&gt;&lt;tr&gt;&lt;td&gt;</a:t>
            </a:r>
            <a:r>
              <a:rPr lang="en-US" dirty="0" err="1"/>
              <a:t>pthread_cond_destroy</a:t>
            </a:r>
            <a:r>
              <a:rPr lang="en-US" dirty="0"/>
              <a:t> &lt;/td&gt;&lt;td&gt;Destroy a condition variable &lt;/td&gt;&lt;/tr&gt;&lt;tr&gt;&lt;td&gt;</a:t>
            </a:r>
            <a:r>
              <a:rPr lang="en-US" dirty="0" err="1"/>
              <a:t>pthread_cond_wait</a:t>
            </a:r>
            <a:r>
              <a:rPr lang="en-US" dirty="0"/>
              <a:t> &lt;/td&gt;&lt;td&gt;Block waiting for a signal &lt;/td&gt;&lt;/tr&gt;&lt;tr&gt;&lt;td&gt;</a:t>
            </a:r>
            <a:r>
              <a:rPr lang="en-US" dirty="0" err="1"/>
              <a:t>pthread_cond_signal</a:t>
            </a:r>
            <a:r>
              <a:rPr lang="en-US" dirty="0"/>
              <a:t> &lt;/td&gt;&lt;td&gt;Signal another thread and wake it up &lt;/td&gt;&lt;/tr&gt;&lt;tr&gt;&lt;td&gt;</a:t>
            </a:r>
            <a:r>
              <a:rPr lang="en-US" dirty="0" err="1"/>
              <a:t>pthread_cond_broadcast</a:t>
            </a:r>
            <a:r>
              <a:rPr lang="en-US" dirty="0"/>
              <a:t> &lt;/td&gt;&lt;td&gt;Signal multiple threads and wake all of them &lt;/td&gt;&lt;/tr&gt;&lt;/table&gt;&lt;/body&gt;&lt;/html&gt;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53993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43 lines of code are as follows.  </a:t>
            </a:r>
          </a:p>
          <a:p>
            <a:r>
              <a:rPr lang="en-US" dirty="0"/>
              <a:t> hash include open angle bracket </a:t>
            </a:r>
            <a:r>
              <a:rPr lang="en-US" dirty="0" err="1"/>
              <a:t>stdio.h</a:t>
            </a:r>
            <a:r>
              <a:rPr lang="en-US" dirty="0"/>
              <a:t> close angle bracket  </a:t>
            </a:r>
          </a:p>
          <a:p>
            <a:r>
              <a:rPr lang="en-US" dirty="0"/>
              <a:t> hash include open angle bracket </a:t>
            </a:r>
            <a:r>
              <a:rPr lang="en-US" dirty="0" err="1"/>
              <a:t>pthread.h</a:t>
            </a:r>
            <a:r>
              <a:rPr lang="en-US" dirty="0"/>
              <a:t> close angle bracket  </a:t>
            </a:r>
          </a:p>
          <a:p>
            <a:r>
              <a:rPr lang="en-US" dirty="0"/>
              <a:t> hash define MAX 1000000000 forward slash asterisk how many numbers to produce asterisk forward slash  </a:t>
            </a:r>
          </a:p>
          <a:p>
            <a:r>
              <a:rPr lang="en-US" dirty="0"/>
              <a:t> </a:t>
            </a:r>
            <a:r>
              <a:rPr lang="en-US" dirty="0" err="1"/>
              <a:t>othread</a:t>
            </a:r>
            <a:r>
              <a:rPr lang="en-US" dirty="0"/>
              <a:t> under score mutex under score t the under score mutex semi colon  </a:t>
            </a:r>
          </a:p>
          <a:p>
            <a:r>
              <a:rPr lang="en-US" dirty="0"/>
              <a:t> </a:t>
            </a:r>
            <a:r>
              <a:rPr lang="en-US" dirty="0" err="1"/>
              <a:t>othread</a:t>
            </a:r>
            <a:r>
              <a:rPr lang="en-US" dirty="0"/>
              <a:t> under score </a:t>
            </a:r>
            <a:r>
              <a:rPr lang="en-US" dirty="0" err="1"/>
              <a:t>cond</a:t>
            </a:r>
            <a:r>
              <a:rPr lang="en-US" dirty="0"/>
              <a:t> under score t </a:t>
            </a:r>
            <a:r>
              <a:rPr lang="en-US" dirty="0" err="1"/>
              <a:t>condc</a:t>
            </a:r>
            <a:r>
              <a:rPr lang="en-US" dirty="0"/>
              <a:t> coma </a:t>
            </a:r>
            <a:r>
              <a:rPr lang="en-US" dirty="0" err="1"/>
              <a:t>condp</a:t>
            </a:r>
            <a:r>
              <a:rPr lang="en-US" dirty="0"/>
              <a:t> semi colon forward slash asterisk used for signaling asterisk forward slash  </a:t>
            </a:r>
          </a:p>
          <a:p>
            <a:r>
              <a:rPr lang="en-US" dirty="0"/>
              <a:t> int buffer equals to 0 semi colon forward slash asterisk buffer used between producer and consumer asterisk forward slash  </a:t>
            </a:r>
          </a:p>
          <a:p>
            <a:r>
              <a:rPr lang="en-US" dirty="0"/>
              <a:t> void asterisk producer open parenthesis void asterisk </a:t>
            </a:r>
            <a:r>
              <a:rPr lang="en-US" dirty="0" err="1"/>
              <a:t>ptr</a:t>
            </a:r>
            <a:r>
              <a:rPr lang="en-US" dirty="0"/>
              <a:t> close parenthesis forward slash asterisk produce data asterisk forward slash  </a:t>
            </a:r>
          </a:p>
          <a:p>
            <a:r>
              <a:rPr lang="en-US" dirty="0"/>
              <a:t> open curly bracket  </a:t>
            </a:r>
          </a:p>
          <a:p>
            <a:r>
              <a:rPr lang="en-US" dirty="0"/>
              <a:t> int </a:t>
            </a:r>
            <a:r>
              <a:rPr lang="en-US" dirty="0" err="1"/>
              <a:t>i</a:t>
            </a:r>
            <a:r>
              <a:rPr lang="en-US" dirty="0"/>
              <a:t> semi colon  </a:t>
            </a:r>
          </a:p>
          <a:p>
            <a:r>
              <a:rPr lang="en-US" dirty="0"/>
              <a:t> for open parenthesis </a:t>
            </a:r>
            <a:r>
              <a:rPr lang="en-US" dirty="0" err="1"/>
              <a:t>i</a:t>
            </a:r>
            <a:r>
              <a:rPr lang="en-US" dirty="0"/>
              <a:t> equals to 1 semi colon </a:t>
            </a:r>
            <a:r>
              <a:rPr lang="en-US" dirty="0" err="1"/>
              <a:t>i</a:t>
            </a:r>
            <a:r>
              <a:rPr lang="en-US" dirty="0"/>
              <a:t> less than equals to MAX semi colon </a:t>
            </a:r>
            <a:r>
              <a:rPr lang="en-US" dirty="0" err="1"/>
              <a:t>i</a:t>
            </a:r>
            <a:r>
              <a:rPr lang="en-US" dirty="0"/>
              <a:t> plus </a:t>
            </a:r>
            <a:r>
              <a:rPr lang="en-US" dirty="0" err="1"/>
              <a:t>plus</a:t>
            </a:r>
            <a:r>
              <a:rPr lang="en-US" dirty="0"/>
              <a:t> close parenthesis open curly bracket  </a:t>
            </a:r>
          </a:p>
          <a:p>
            <a:r>
              <a:rPr lang="en-US" dirty="0"/>
              <a:t> </a:t>
            </a:r>
            <a:r>
              <a:rPr lang="en-US" dirty="0" err="1"/>
              <a:t>pthread</a:t>
            </a:r>
            <a:r>
              <a:rPr lang="en-US" dirty="0"/>
              <a:t> under score mutex under score lock open parenthesis &amp;the under score mutex close parenthesis semi colon forward slash asterisk get exclusive access to buffer asterisk forward slash  </a:t>
            </a:r>
          </a:p>
          <a:p>
            <a:r>
              <a:rPr lang="en-US" dirty="0"/>
              <a:t> while open parenthesis buffer exclamation mark equals to 0 close parenthesis </a:t>
            </a:r>
            <a:r>
              <a:rPr lang="en-US" dirty="0" err="1"/>
              <a:t>pthread</a:t>
            </a:r>
            <a:r>
              <a:rPr lang="en-US" dirty="0"/>
              <a:t> under score </a:t>
            </a:r>
            <a:r>
              <a:rPr lang="en-US" dirty="0" err="1"/>
              <a:t>cond</a:t>
            </a:r>
            <a:r>
              <a:rPr lang="en-US" dirty="0"/>
              <a:t> under score wait open parenthesis &amp;</a:t>
            </a:r>
            <a:r>
              <a:rPr lang="en-US" dirty="0" err="1"/>
              <a:t>condp</a:t>
            </a:r>
            <a:r>
              <a:rPr lang="en-US" dirty="0"/>
              <a:t> coma &amp;the under score mutex close parenthesis semi colon  </a:t>
            </a:r>
          </a:p>
          <a:p>
            <a:r>
              <a:rPr lang="en-US" dirty="0"/>
              <a:t> buffer equals to </a:t>
            </a:r>
            <a:r>
              <a:rPr lang="en-US" dirty="0" err="1"/>
              <a:t>i</a:t>
            </a:r>
            <a:r>
              <a:rPr lang="en-US" dirty="0"/>
              <a:t> semi colon forward slash asterisk put item in buffer asterisk forward slash  </a:t>
            </a:r>
          </a:p>
          <a:p>
            <a:r>
              <a:rPr lang="en-US" dirty="0"/>
              <a:t> </a:t>
            </a:r>
            <a:r>
              <a:rPr lang="en-US" dirty="0" err="1"/>
              <a:t>pthread</a:t>
            </a:r>
            <a:r>
              <a:rPr lang="en-US" dirty="0"/>
              <a:t> under score </a:t>
            </a:r>
            <a:r>
              <a:rPr lang="en-US" dirty="0" err="1"/>
              <a:t>cond</a:t>
            </a:r>
            <a:r>
              <a:rPr lang="en-US" dirty="0"/>
              <a:t> under score signal open parenthesis &amp;</a:t>
            </a:r>
            <a:r>
              <a:rPr lang="en-US" dirty="0" err="1"/>
              <a:t>condc</a:t>
            </a:r>
            <a:r>
              <a:rPr lang="en-US" dirty="0"/>
              <a:t> close parenthesis semi colon forward slash asterisk wake up consumer asterisk forward slash  </a:t>
            </a:r>
          </a:p>
          <a:p>
            <a:r>
              <a:rPr lang="en-US" dirty="0"/>
              <a:t> </a:t>
            </a:r>
            <a:r>
              <a:rPr lang="en-US" dirty="0" err="1"/>
              <a:t>pthread</a:t>
            </a:r>
            <a:r>
              <a:rPr lang="en-US" dirty="0"/>
              <a:t> under score mutex under score unlock open parenthesis &amp;the under score mutex close parenthesis semi colon forward slash asterisk release access to buffer asterisk forward slash  </a:t>
            </a:r>
          </a:p>
          <a:p>
            <a:r>
              <a:rPr lang="en-US" dirty="0"/>
              <a:t> close curly bracket  </a:t>
            </a:r>
          </a:p>
          <a:p>
            <a:r>
              <a:rPr lang="en-US" dirty="0"/>
              <a:t> </a:t>
            </a:r>
            <a:r>
              <a:rPr lang="en-US" dirty="0" err="1"/>
              <a:t>pthread</a:t>
            </a:r>
            <a:r>
              <a:rPr lang="en-US" dirty="0"/>
              <a:t> under score exit open parenthesis 0 close parenthesis semi colon  </a:t>
            </a:r>
          </a:p>
          <a:p>
            <a:r>
              <a:rPr lang="en-US" dirty="0"/>
              <a:t> close curly bracket  </a:t>
            </a:r>
          </a:p>
          <a:p>
            <a:r>
              <a:rPr lang="en-US" dirty="0"/>
              <a:t> void asterisk consumer open parenthesis void asterisk </a:t>
            </a:r>
            <a:r>
              <a:rPr lang="en-US" dirty="0" err="1"/>
              <a:t>ptr</a:t>
            </a:r>
            <a:r>
              <a:rPr lang="en-US" dirty="0"/>
              <a:t> close parenthesis forward slash asterisk consume data asterisk forward slash  </a:t>
            </a:r>
          </a:p>
          <a:p>
            <a:r>
              <a:rPr lang="en-US" dirty="0"/>
              <a:t> open curly bracket int </a:t>
            </a:r>
            <a:r>
              <a:rPr lang="en-US" dirty="0" err="1"/>
              <a:t>i</a:t>
            </a:r>
            <a:r>
              <a:rPr lang="en-US" dirty="0"/>
              <a:t> semi colon  </a:t>
            </a:r>
          </a:p>
          <a:p>
            <a:r>
              <a:rPr lang="en-US" dirty="0"/>
              <a:t> for open parenthesis </a:t>
            </a:r>
            <a:r>
              <a:rPr lang="en-US" dirty="0" err="1"/>
              <a:t>i</a:t>
            </a:r>
            <a:r>
              <a:rPr lang="en-US" dirty="0"/>
              <a:t> equals to 1 semi colon </a:t>
            </a:r>
            <a:r>
              <a:rPr lang="en-US" dirty="0" err="1"/>
              <a:t>i</a:t>
            </a:r>
            <a:r>
              <a:rPr lang="en-US" dirty="0"/>
              <a:t> less than equals to MAX semi colon </a:t>
            </a:r>
            <a:r>
              <a:rPr lang="en-US" dirty="0" err="1"/>
              <a:t>i</a:t>
            </a:r>
            <a:r>
              <a:rPr lang="en-US" dirty="0"/>
              <a:t> plus </a:t>
            </a:r>
            <a:r>
              <a:rPr lang="en-US" dirty="0" err="1"/>
              <a:t>plus</a:t>
            </a:r>
            <a:r>
              <a:rPr lang="en-US" dirty="0"/>
              <a:t> close parenthesis open curly bracket  </a:t>
            </a:r>
          </a:p>
          <a:p>
            <a:r>
              <a:rPr lang="en-US" dirty="0"/>
              <a:t> </a:t>
            </a:r>
            <a:r>
              <a:rPr lang="en-US" dirty="0" err="1"/>
              <a:t>pthread</a:t>
            </a:r>
            <a:r>
              <a:rPr lang="en-US" dirty="0"/>
              <a:t> under score mutex under score lock open parenthesis &amp;the under score mutex close parenthesis semi colon forward slash asterisk get exclusive access to buffer asterisk forward slash  </a:t>
            </a:r>
          </a:p>
          <a:p>
            <a:r>
              <a:rPr lang="en-US" dirty="0"/>
              <a:t> while open parenthesis buffer equals to equals to 0 close parenthesis </a:t>
            </a:r>
            <a:r>
              <a:rPr lang="en-US" dirty="0" err="1"/>
              <a:t>pthread</a:t>
            </a:r>
            <a:r>
              <a:rPr lang="en-US" dirty="0"/>
              <a:t> under score </a:t>
            </a:r>
            <a:r>
              <a:rPr lang="en-US" dirty="0" err="1"/>
              <a:t>cond</a:t>
            </a:r>
            <a:r>
              <a:rPr lang="en-US" dirty="0"/>
              <a:t> under score wait open parenthesis &amp;</a:t>
            </a:r>
            <a:r>
              <a:rPr lang="en-US" dirty="0" err="1"/>
              <a:t>condc</a:t>
            </a:r>
            <a:r>
              <a:rPr lang="en-US" dirty="0"/>
              <a:t> coma &amp;the under score mutex close parenthesis semi colon  </a:t>
            </a:r>
          </a:p>
          <a:p>
            <a:r>
              <a:rPr lang="en-US" dirty="0"/>
              <a:t> buffer equals to 0 semi colon forward slash asterisk take item out of buffer open parenthesis not shown close parenthesis and reinitialize asterisk forward slash  </a:t>
            </a:r>
          </a:p>
          <a:p>
            <a:r>
              <a:rPr lang="en-US" dirty="0"/>
              <a:t> </a:t>
            </a:r>
            <a:r>
              <a:rPr lang="en-US" dirty="0" err="1"/>
              <a:t>pthread</a:t>
            </a:r>
            <a:r>
              <a:rPr lang="en-US" dirty="0"/>
              <a:t> under score </a:t>
            </a:r>
            <a:r>
              <a:rPr lang="en-US" dirty="0" err="1"/>
              <a:t>cond</a:t>
            </a:r>
            <a:r>
              <a:rPr lang="en-US" dirty="0"/>
              <a:t> under score signal open parenthesis &amp;</a:t>
            </a:r>
            <a:r>
              <a:rPr lang="en-US" dirty="0" err="1"/>
              <a:t>condp</a:t>
            </a:r>
            <a:r>
              <a:rPr lang="en-US" dirty="0"/>
              <a:t> close parenthesis semi colon forward slash asterisk wake up producer asterisk forward slash  </a:t>
            </a:r>
          </a:p>
          <a:p>
            <a:r>
              <a:rPr lang="en-US" dirty="0"/>
              <a:t> </a:t>
            </a:r>
            <a:r>
              <a:rPr lang="en-US" dirty="0" err="1"/>
              <a:t>pthread</a:t>
            </a:r>
            <a:r>
              <a:rPr lang="en-US" dirty="0"/>
              <a:t> under score mutex under score unlock open parenthesis &amp;the under score mutex close parenthesis semi colon forward slash asterisk release access to buffer asterisk forward slash  </a:t>
            </a:r>
          </a:p>
          <a:p>
            <a:r>
              <a:rPr lang="en-US" dirty="0"/>
              <a:t> close curly bracket  </a:t>
            </a:r>
          </a:p>
          <a:p>
            <a:r>
              <a:rPr lang="en-US" dirty="0"/>
              <a:t> </a:t>
            </a:r>
            <a:r>
              <a:rPr lang="en-US" dirty="0" err="1"/>
              <a:t>pthread</a:t>
            </a:r>
            <a:r>
              <a:rPr lang="en-US" dirty="0"/>
              <a:t> under score exit open parenthesis 0 close parenthesis semi colon  </a:t>
            </a:r>
          </a:p>
          <a:p>
            <a:r>
              <a:rPr lang="en-US" dirty="0"/>
              <a:t> close curly bracket  </a:t>
            </a:r>
          </a:p>
          <a:p>
            <a:r>
              <a:rPr lang="en-US" dirty="0"/>
              <a:t> int main open parenthesis int </a:t>
            </a:r>
            <a:r>
              <a:rPr lang="en-US" dirty="0" err="1"/>
              <a:t>argc</a:t>
            </a:r>
            <a:r>
              <a:rPr lang="en-US" dirty="0"/>
              <a:t> coma char asterisk </a:t>
            </a:r>
            <a:r>
              <a:rPr lang="en-US" dirty="0" err="1"/>
              <a:t>asterisk</a:t>
            </a:r>
            <a:r>
              <a:rPr lang="en-US" dirty="0"/>
              <a:t> </a:t>
            </a:r>
            <a:r>
              <a:rPr lang="en-US" dirty="0" err="1"/>
              <a:t>argv</a:t>
            </a:r>
            <a:r>
              <a:rPr lang="en-US" dirty="0"/>
              <a:t> close parenthesis  </a:t>
            </a:r>
          </a:p>
          <a:p>
            <a:r>
              <a:rPr lang="en-US" dirty="0"/>
              <a:t> open curly bracket  </a:t>
            </a:r>
          </a:p>
          <a:p>
            <a:r>
              <a:rPr lang="en-US" dirty="0"/>
              <a:t> </a:t>
            </a:r>
            <a:r>
              <a:rPr lang="en-US" dirty="0" err="1"/>
              <a:t>pthread</a:t>
            </a:r>
            <a:r>
              <a:rPr lang="en-US" dirty="0"/>
              <a:t> under score t pro coma con semi colon  </a:t>
            </a:r>
          </a:p>
          <a:p>
            <a:r>
              <a:rPr lang="en-US" dirty="0"/>
              <a:t> </a:t>
            </a:r>
            <a:r>
              <a:rPr lang="en-US" dirty="0" err="1"/>
              <a:t>pthread</a:t>
            </a:r>
            <a:r>
              <a:rPr lang="en-US" dirty="0"/>
              <a:t> under score mutex under score </a:t>
            </a:r>
            <a:r>
              <a:rPr lang="en-US" dirty="0" err="1"/>
              <a:t>init</a:t>
            </a:r>
            <a:r>
              <a:rPr lang="en-US" dirty="0"/>
              <a:t> open parenthesis &amp;the under score mutex coma 0 close parenthesis semi colon  </a:t>
            </a:r>
          </a:p>
          <a:p>
            <a:r>
              <a:rPr lang="en-US" dirty="0"/>
              <a:t> </a:t>
            </a:r>
            <a:r>
              <a:rPr lang="en-US" dirty="0" err="1"/>
              <a:t>pthread</a:t>
            </a:r>
            <a:r>
              <a:rPr lang="en-US" dirty="0"/>
              <a:t> under score </a:t>
            </a:r>
            <a:r>
              <a:rPr lang="en-US" dirty="0" err="1"/>
              <a:t>cond</a:t>
            </a:r>
            <a:r>
              <a:rPr lang="en-US" dirty="0"/>
              <a:t> under score </a:t>
            </a:r>
            <a:r>
              <a:rPr lang="en-US" dirty="0" err="1"/>
              <a:t>init</a:t>
            </a:r>
            <a:r>
              <a:rPr lang="en-US" dirty="0"/>
              <a:t> open parenthesis &amp;</a:t>
            </a:r>
            <a:r>
              <a:rPr lang="en-US" dirty="0" err="1"/>
              <a:t>condc</a:t>
            </a:r>
            <a:r>
              <a:rPr lang="en-US" dirty="0"/>
              <a:t> coma 0 close parenthesis semi colon  </a:t>
            </a:r>
          </a:p>
          <a:p>
            <a:r>
              <a:rPr lang="en-US" dirty="0"/>
              <a:t> </a:t>
            </a:r>
            <a:r>
              <a:rPr lang="en-US" dirty="0" err="1"/>
              <a:t>pthread</a:t>
            </a:r>
            <a:r>
              <a:rPr lang="en-US" dirty="0"/>
              <a:t> under score </a:t>
            </a:r>
            <a:r>
              <a:rPr lang="en-US" dirty="0" err="1"/>
              <a:t>cond</a:t>
            </a:r>
            <a:r>
              <a:rPr lang="en-US" dirty="0"/>
              <a:t> under score </a:t>
            </a:r>
            <a:r>
              <a:rPr lang="en-US" dirty="0" err="1"/>
              <a:t>init</a:t>
            </a:r>
            <a:r>
              <a:rPr lang="en-US" dirty="0"/>
              <a:t> open parenthesis &amp;</a:t>
            </a:r>
            <a:r>
              <a:rPr lang="en-US" dirty="0" err="1"/>
              <a:t>condp</a:t>
            </a:r>
            <a:r>
              <a:rPr lang="en-US" dirty="0"/>
              <a:t> coma 0 close parenthesis semi colon  </a:t>
            </a:r>
          </a:p>
          <a:p>
            <a:r>
              <a:rPr lang="en-US" dirty="0"/>
              <a:t> </a:t>
            </a:r>
            <a:r>
              <a:rPr lang="en-US" dirty="0" err="1"/>
              <a:t>pthread</a:t>
            </a:r>
            <a:r>
              <a:rPr lang="en-US" dirty="0"/>
              <a:t> under score create open parenthesis &amp;con coma 0 coma consumer coma 0 close parenthesis semi colon  </a:t>
            </a:r>
          </a:p>
          <a:p>
            <a:r>
              <a:rPr lang="en-US" dirty="0"/>
              <a:t> </a:t>
            </a:r>
            <a:r>
              <a:rPr lang="en-US" dirty="0" err="1"/>
              <a:t>pthread</a:t>
            </a:r>
            <a:r>
              <a:rPr lang="en-US" dirty="0"/>
              <a:t> under score create open parenthesis &amp;pro coma 0 coma producer coma 0 close parenthesis semi colon  </a:t>
            </a:r>
          </a:p>
          <a:p>
            <a:r>
              <a:rPr lang="en-US" dirty="0"/>
              <a:t> </a:t>
            </a:r>
            <a:r>
              <a:rPr lang="en-US" dirty="0" err="1"/>
              <a:t>pthread</a:t>
            </a:r>
            <a:r>
              <a:rPr lang="en-US" dirty="0"/>
              <a:t> under score join open parenthesis pro coma 0 close parenthesis semi colon  </a:t>
            </a:r>
          </a:p>
          <a:p>
            <a:r>
              <a:rPr lang="en-US" dirty="0"/>
              <a:t> </a:t>
            </a:r>
            <a:r>
              <a:rPr lang="en-US" dirty="0" err="1"/>
              <a:t>pthread</a:t>
            </a:r>
            <a:r>
              <a:rPr lang="en-US" dirty="0"/>
              <a:t> under score join open parenthesis con coma 0 close parenthesis semi colon  </a:t>
            </a:r>
          </a:p>
          <a:p>
            <a:r>
              <a:rPr lang="en-US" dirty="0"/>
              <a:t> </a:t>
            </a:r>
            <a:r>
              <a:rPr lang="en-US" dirty="0" err="1"/>
              <a:t>pthread</a:t>
            </a:r>
            <a:r>
              <a:rPr lang="en-US" dirty="0"/>
              <a:t> under score </a:t>
            </a:r>
            <a:r>
              <a:rPr lang="en-US" dirty="0" err="1"/>
              <a:t>cond</a:t>
            </a:r>
            <a:r>
              <a:rPr lang="en-US" dirty="0"/>
              <a:t> under score destroy open parenthesis &amp;</a:t>
            </a:r>
            <a:r>
              <a:rPr lang="en-US" dirty="0" err="1"/>
              <a:t>condc</a:t>
            </a:r>
            <a:r>
              <a:rPr lang="en-US" dirty="0"/>
              <a:t> close parenthesis semi colon  </a:t>
            </a:r>
          </a:p>
          <a:p>
            <a:r>
              <a:rPr lang="en-US" dirty="0"/>
              <a:t> </a:t>
            </a:r>
            <a:r>
              <a:rPr lang="en-US" dirty="0" err="1"/>
              <a:t>pthread</a:t>
            </a:r>
            <a:r>
              <a:rPr lang="en-US" dirty="0"/>
              <a:t> under score </a:t>
            </a:r>
            <a:r>
              <a:rPr lang="en-US" dirty="0" err="1"/>
              <a:t>cond</a:t>
            </a:r>
            <a:r>
              <a:rPr lang="en-US" dirty="0"/>
              <a:t> under score destroy open parenthesis &amp;</a:t>
            </a:r>
            <a:r>
              <a:rPr lang="en-US" dirty="0" err="1"/>
              <a:t>condp</a:t>
            </a:r>
            <a:r>
              <a:rPr lang="en-US" dirty="0"/>
              <a:t> close parenthesis semi colon  </a:t>
            </a:r>
          </a:p>
          <a:p>
            <a:r>
              <a:rPr lang="en-US" dirty="0"/>
              <a:t> </a:t>
            </a:r>
            <a:r>
              <a:rPr lang="en-US" dirty="0" err="1"/>
              <a:t>pthread</a:t>
            </a:r>
            <a:r>
              <a:rPr lang="en-US" dirty="0"/>
              <a:t> under score mutex under score destroy open parenthesis &amp;the under score mutex close parenthesis semi colon  </a:t>
            </a:r>
          </a:p>
          <a:p>
            <a:r>
              <a:rPr lang="en-US" dirty="0"/>
              <a:t>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7442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coding structure for the example monitor </a:t>
            </a:r>
            <a:r>
              <a:rPr lang="en-US" dirty="0" err="1"/>
              <a:t>ar</a:t>
            </a:r>
            <a:r>
              <a:rPr lang="en-US" dirty="0"/>
              <a:t> as follows.  </a:t>
            </a:r>
          </a:p>
          <a:p>
            <a:r>
              <a:rPr lang="en-US" dirty="0"/>
              <a:t> monitor example  </a:t>
            </a:r>
          </a:p>
          <a:p>
            <a:r>
              <a:rPr lang="en-US" dirty="0"/>
              <a:t> integer </a:t>
            </a:r>
            <a:r>
              <a:rPr lang="en-US" dirty="0" err="1"/>
              <a:t>i</a:t>
            </a:r>
            <a:r>
              <a:rPr lang="en-US" dirty="0"/>
              <a:t> semi colon  </a:t>
            </a:r>
          </a:p>
          <a:p>
            <a:r>
              <a:rPr lang="en-US" dirty="0"/>
              <a:t> condition c semi colon  </a:t>
            </a:r>
          </a:p>
          <a:p>
            <a:r>
              <a:rPr lang="en-US" dirty="0"/>
              <a:t> procedure producer open close parenthesis semi colon  </a:t>
            </a:r>
          </a:p>
          <a:p>
            <a:r>
              <a:rPr lang="en-US" dirty="0"/>
              <a:t> .  </a:t>
            </a:r>
          </a:p>
          <a:p>
            <a:r>
              <a:rPr lang="en-US" dirty="0"/>
              <a:t> .  </a:t>
            </a:r>
          </a:p>
          <a:p>
            <a:r>
              <a:rPr lang="en-US" dirty="0"/>
              <a:t> .  </a:t>
            </a:r>
          </a:p>
          <a:p>
            <a:r>
              <a:rPr lang="en-US" dirty="0"/>
              <a:t> end semi colon  </a:t>
            </a:r>
          </a:p>
          <a:p>
            <a:r>
              <a:rPr lang="en-US" dirty="0"/>
              <a:t> procedure consumer open close parenthesis colon  </a:t>
            </a:r>
          </a:p>
          <a:p>
            <a:r>
              <a:rPr lang="en-US" dirty="0"/>
              <a:t> . . .  </a:t>
            </a:r>
          </a:p>
          <a:p>
            <a:r>
              <a:rPr lang="en-US" dirty="0"/>
              <a:t> end semi colon  </a:t>
            </a:r>
          </a:p>
          <a:p>
            <a:r>
              <a:rPr lang="en-US" dirty="0"/>
              <a:t> end monitor semi colon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94016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35 lines of code are as follows.  </a:t>
            </a:r>
          </a:p>
          <a:p>
            <a:r>
              <a:rPr lang="en-US" dirty="0"/>
              <a:t> monitor </a:t>
            </a:r>
            <a:r>
              <a:rPr lang="en-US" dirty="0" err="1"/>
              <a:t>ProducerConsumer</a:t>
            </a:r>
            <a:r>
              <a:rPr lang="en-US" dirty="0"/>
              <a:t>  </a:t>
            </a:r>
          </a:p>
          <a:p>
            <a:r>
              <a:rPr lang="en-US" dirty="0"/>
              <a:t> condition full coma empty semi colon  </a:t>
            </a:r>
          </a:p>
          <a:p>
            <a:r>
              <a:rPr lang="en-US" dirty="0"/>
              <a:t> integer count semi colon  </a:t>
            </a:r>
          </a:p>
          <a:p>
            <a:r>
              <a:rPr lang="en-US" dirty="0"/>
              <a:t> procedure insert open parenthesis item colon integer close parenthesis semi colon  </a:t>
            </a:r>
          </a:p>
          <a:p>
            <a:r>
              <a:rPr lang="en-US" dirty="0"/>
              <a:t> begin  </a:t>
            </a:r>
          </a:p>
          <a:p>
            <a:r>
              <a:rPr lang="en-US" dirty="0"/>
              <a:t> if count equals to N then wait open parenthesis full close parenthesis semi colon  </a:t>
            </a:r>
          </a:p>
          <a:p>
            <a:r>
              <a:rPr lang="en-US" dirty="0"/>
              <a:t> insert under score item open parenthesis item close parenthesis semi colon  </a:t>
            </a:r>
          </a:p>
          <a:p>
            <a:r>
              <a:rPr lang="en-US" dirty="0"/>
              <a:t> count colon equals to count plus 1 semi colon  </a:t>
            </a:r>
          </a:p>
          <a:p>
            <a:r>
              <a:rPr lang="en-US" dirty="0"/>
              <a:t> if count equals to 1 then signal open parenthesis empty close parenthesis  </a:t>
            </a:r>
          </a:p>
          <a:p>
            <a:r>
              <a:rPr lang="en-US" dirty="0"/>
              <a:t> end semi colon  </a:t>
            </a:r>
          </a:p>
          <a:p>
            <a:r>
              <a:rPr lang="en-US" dirty="0"/>
              <a:t> function remove colon integer semi colon  </a:t>
            </a:r>
          </a:p>
          <a:p>
            <a:r>
              <a:rPr lang="en-US" dirty="0"/>
              <a:t> begin  </a:t>
            </a:r>
          </a:p>
          <a:p>
            <a:r>
              <a:rPr lang="en-US" dirty="0"/>
              <a:t> if count equals to 0 then wait open parenthesis empty close parenthesis semi colon  </a:t>
            </a:r>
          </a:p>
          <a:p>
            <a:r>
              <a:rPr lang="en-US" dirty="0"/>
              <a:t> remove equals to remove under score item semi colon  </a:t>
            </a:r>
          </a:p>
          <a:p>
            <a:r>
              <a:rPr lang="en-US" dirty="0"/>
              <a:t> count colon equals to count minus 1 semi colon  </a:t>
            </a:r>
          </a:p>
          <a:p>
            <a:r>
              <a:rPr lang="en-US" dirty="0"/>
              <a:t> if count equals to N minus 1 then signal open parenthesis full close parenthesis  </a:t>
            </a:r>
          </a:p>
          <a:p>
            <a:r>
              <a:rPr lang="en-US" dirty="0"/>
              <a:t> end semi colon  </a:t>
            </a:r>
          </a:p>
          <a:p>
            <a:r>
              <a:rPr lang="en-US" dirty="0"/>
              <a:t> count colon equals to 0 semi colon  </a:t>
            </a:r>
          </a:p>
          <a:p>
            <a:r>
              <a:rPr lang="en-US" dirty="0"/>
              <a:t> end monitor semi colon  </a:t>
            </a:r>
          </a:p>
          <a:p>
            <a:r>
              <a:rPr lang="en-US" dirty="0"/>
              <a:t> procedure producer semi colon  </a:t>
            </a:r>
          </a:p>
          <a:p>
            <a:r>
              <a:rPr lang="en-US" dirty="0"/>
              <a:t> begin  </a:t>
            </a:r>
          </a:p>
          <a:p>
            <a:r>
              <a:rPr lang="en-US" dirty="0"/>
              <a:t> while true do  </a:t>
            </a:r>
          </a:p>
          <a:p>
            <a:r>
              <a:rPr lang="en-US" dirty="0"/>
              <a:t> begin  </a:t>
            </a:r>
          </a:p>
          <a:p>
            <a:r>
              <a:rPr lang="en-US" dirty="0"/>
              <a:t> item equals to produce under score item semi colon  </a:t>
            </a:r>
          </a:p>
          <a:p>
            <a:r>
              <a:rPr lang="en-US" dirty="0"/>
              <a:t> </a:t>
            </a:r>
            <a:r>
              <a:rPr lang="en-US" dirty="0" err="1"/>
              <a:t>ProducerConsumer.insert</a:t>
            </a:r>
            <a:r>
              <a:rPr lang="en-US" dirty="0"/>
              <a:t> open parenthesis item close parenthesis  </a:t>
            </a:r>
          </a:p>
          <a:p>
            <a:r>
              <a:rPr lang="en-US" dirty="0"/>
              <a:t> end  </a:t>
            </a:r>
          </a:p>
          <a:p>
            <a:r>
              <a:rPr lang="en-US" dirty="0"/>
              <a:t> end semi colon  </a:t>
            </a:r>
          </a:p>
          <a:p>
            <a:r>
              <a:rPr lang="en-US" dirty="0"/>
              <a:t> procedure consumer semi colon  </a:t>
            </a:r>
          </a:p>
          <a:p>
            <a:r>
              <a:rPr lang="en-US" dirty="0"/>
              <a:t> begin  </a:t>
            </a:r>
          </a:p>
          <a:p>
            <a:r>
              <a:rPr lang="en-US" dirty="0"/>
              <a:t> while true do  </a:t>
            </a:r>
          </a:p>
          <a:p>
            <a:r>
              <a:rPr lang="en-US" dirty="0"/>
              <a:t> begin  </a:t>
            </a:r>
          </a:p>
          <a:p>
            <a:r>
              <a:rPr lang="en-US" dirty="0"/>
              <a:t> item equals to </a:t>
            </a:r>
            <a:r>
              <a:rPr lang="en-US" dirty="0" err="1"/>
              <a:t>ProducerConsumer.remove</a:t>
            </a:r>
            <a:r>
              <a:rPr lang="en-US" dirty="0"/>
              <a:t> semi colon  </a:t>
            </a:r>
          </a:p>
          <a:p>
            <a:r>
              <a:rPr lang="en-US" dirty="0"/>
              <a:t> consume under score item open parenthesis item close parenthesis  </a:t>
            </a:r>
          </a:p>
          <a:p>
            <a:r>
              <a:rPr lang="en-US" dirty="0"/>
              <a:t> end  </a:t>
            </a:r>
          </a:p>
          <a:p>
            <a:r>
              <a:rPr lang="en-US" dirty="0"/>
              <a:t> end semi colon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3109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52 lines of code are as follows.  </a:t>
            </a:r>
          </a:p>
          <a:p>
            <a:r>
              <a:rPr lang="en-US" dirty="0"/>
              <a:t> public class </a:t>
            </a:r>
            <a:r>
              <a:rPr lang="en-US" dirty="0" err="1"/>
              <a:t>ProducerConsumer</a:t>
            </a:r>
            <a:r>
              <a:rPr lang="en-US" dirty="0"/>
              <a:t> open curly bracket  </a:t>
            </a:r>
          </a:p>
          <a:p>
            <a:r>
              <a:rPr lang="en-US" dirty="0"/>
              <a:t> static final int N equals to 100 semi colon forward slash forward slash constant giving the buffer size  </a:t>
            </a:r>
          </a:p>
          <a:p>
            <a:r>
              <a:rPr lang="en-US" dirty="0"/>
              <a:t> static producer p equals to new producer open close parenthesis semi colon forward slash forward slash instantiate a new producer thread  </a:t>
            </a:r>
          </a:p>
          <a:p>
            <a:r>
              <a:rPr lang="en-US" dirty="0"/>
              <a:t> static consumer c equals to new consumer open close parenthesis semi colon forward slash forward slash instantiate a new consumer thread  </a:t>
            </a:r>
          </a:p>
          <a:p>
            <a:r>
              <a:rPr lang="en-US" dirty="0"/>
              <a:t> static our under score monitor mon equals to new our under score monitor open close parenthesis semi colon forward slash forward slash instantiate a new monitor  </a:t>
            </a:r>
          </a:p>
          <a:p>
            <a:r>
              <a:rPr lang="en-US" dirty="0"/>
              <a:t> public static void main open parenthesis String </a:t>
            </a:r>
            <a:r>
              <a:rPr lang="en-US" dirty="0" err="1"/>
              <a:t>argsopen</a:t>
            </a:r>
            <a:r>
              <a:rPr lang="en-US" dirty="0"/>
              <a:t> close box bracket close parenthesis open curly bracket  </a:t>
            </a:r>
          </a:p>
          <a:p>
            <a:r>
              <a:rPr lang="en-US" dirty="0"/>
              <a:t> </a:t>
            </a:r>
            <a:r>
              <a:rPr lang="en-US" dirty="0" err="1"/>
              <a:t>p.start</a:t>
            </a:r>
            <a:r>
              <a:rPr lang="en-US" dirty="0"/>
              <a:t> open close parenthesis semi colon forward slash forward slash start the producer thread  </a:t>
            </a:r>
          </a:p>
          <a:p>
            <a:r>
              <a:rPr lang="en-US" dirty="0"/>
              <a:t> </a:t>
            </a:r>
            <a:r>
              <a:rPr lang="en-US" dirty="0" err="1"/>
              <a:t>c.start</a:t>
            </a:r>
            <a:r>
              <a:rPr lang="en-US" dirty="0"/>
              <a:t> open close parenthesis semi colon forward slash forward slash start the consumer thread  </a:t>
            </a:r>
          </a:p>
          <a:p>
            <a:r>
              <a:rPr lang="en-US" dirty="0"/>
              <a:t> close curly bracket  </a:t>
            </a:r>
          </a:p>
          <a:p>
            <a:r>
              <a:rPr lang="en-US" dirty="0"/>
              <a:t> static class producer extends Thread open curly bracket  </a:t>
            </a:r>
          </a:p>
          <a:p>
            <a:r>
              <a:rPr lang="en-US" dirty="0"/>
              <a:t> public void run open close parenthesis open curly bracket forward slash forward slash run method contains the thread code  </a:t>
            </a:r>
          </a:p>
          <a:p>
            <a:r>
              <a:rPr lang="en-US" dirty="0"/>
              <a:t> int item semi colon  </a:t>
            </a:r>
          </a:p>
          <a:p>
            <a:r>
              <a:rPr lang="en-US" dirty="0"/>
              <a:t> while open parenthesis true close parenthesis open curly bracket forward slash forward slash producer loop  </a:t>
            </a:r>
          </a:p>
          <a:p>
            <a:r>
              <a:rPr lang="en-US" dirty="0"/>
              <a:t> item equals to produce under score item open close parenthesis semi colon  </a:t>
            </a:r>
          </a:p>
          <a:p>
            <a:r>
              <a:rPr lang="en-US" dirty="0"/>
              <a:t> </a:t>
            </a:r>
            <a:r>
              <a:rPr lang="en-US" dirty="0" err="1"/>
              <a:t>mon.insert</a:t>
            </a:r>
            <a:r>
              <a:rPr lang="en-US" dirty="0"/>
              <a:t> open parenthesis item close parenthesis semi colon  </a:t>
            </a:r>
          </a:p>
          <a:p>
            <a:r>
              <a:rPr lang="en-US" dirty="0"/>
              <a:t> close curly bracket  </a:t>
            </a:r>
          </a:p>
          <a:p>
            <a:r>
              <a:rPr lang="en-US" dirty="0"/>
              <a:t> close curly bracket  </a:t>
            </a:r>
          </a:p>
          <a:p>
            <a:r>
              <a:rPr lang="en-US" dirty="0"/>
              <a:t> private int produce under score item open close parenthesis open curly bracket ... close curly bracket forward slash forward slash actually produce  </a:t>
            </a:r>
          </a:p>
          <a:p>
            <a:r>
              <a:rPr lang="en-US" dirty="0"/>
              <a:t> close curly bracket  </a:t>
            </a:r>
          </a:p>
          <a:p>
            <a:r>
              <a:rPr lang="en-US" dirty="0"/>
              <a:t> static class consumer extends Thread open curly bracket  </a:t>
            </a:r>
          </a:p>
          <a:p>
            <a:r>
              <a:rPr lang="en-US" dirty="0"/>
              <a:t> public void run open close parenthesis open curly bracket run method contains the thread code  </a:t>
            </a:r>
          </a:p>
          <a:p>
            <a:r>
              <a:rPr lang="en-US" dirty="0"/>
              <a:t> int item semi colon  </a:t>
            </a:r>
          </a:p>
          <a:p>
            <a:r>
              <a:rPr lang="en-US" dirty="0"/>
              <a:t> while open parenthesis true close parenthesis open curly bracket  </a:t>
            </a:r>
          </a:p>
          <a:p>
            <a:r>
              <a:rPr lang="en-US" dirty="0"/>
              <a:t> forward slash forward slash consumer loop  </a:t>
            </a:r>
          </a:p>
          <a:p>
            <a:r>
              <a:rPr lang="en-US" dirty="0"/>
              <a:t> item equals to </a:t>
            </a:r>
            <a:r>
              <a:rPr lang="en-US" dirty="0" err="1"/>
              <a:t>mon.remove</a:t>
            </a:r>
            <a:r>
              <a:rPr lang="en-US" dirty="0"/>
              <a:t> open close parenthesis semi colon  </a:t>
            </a:r>
          </a:p>
          <a:p>
            <a:r>
              <a:rPr lang="en-US" dirty="0"/>
              <a:t> consume under score item open parenthesis item close parenthesis semi colon  </a:t>
            </a:r>
          </a:p>
          <a:p>
            <a:r>
              <a:rPr lang="en-US" dirty="0"/>
              <a:t> close curly bracket  </a:t>
            </a:r>
          </a:p>
          <a:p>
            <a:r>
              <a:rPr lang="en-US" dirty="0"/>
              <a:t> close curly bracket  </a:t>
            </a:r>
          </a:p>
          <a:p>
            <a:r>
              <a:rPr lang="en-US" dirty="0"/>
              <a:t> private void consume under score item open parenthesis int item close parenthesis open curly bracket ... close curly bracket forward slash forward slash actually consume  </a:t>
            </a:r>
          </a:p>
          <a:p>
            <a:r>
              <a:rPr lang="en-US" dirty="0"/>
              <a:t> close curly bracket  </a:t>
            </a:r>
          </a:p>
          <a:p>
            <a:r>
              <a:rPr lang="en-US" dirty="0"/>
              <a:t> static class our under score monitor open curly bracket forward slash forward slash this is a monitor  </a:t>
            </a:r>
          </a:p>
          <a:p>
            <a:r>
              <a:rPr lang="en-US" dirty="0"/>
              <a:t> private int buffer open close box bracket equals to new </a:t>
            </a:r>
            <a:r>
              <a:rPr lang="en-US" dirty="0" err="1"/>
              <a:t>intopen</a:t>
            </a:r>
            <a:r>
              <a:rPr lang="en-US" dirty="0"/>
              <a:t> box bracket </a:t>
            </a:r>
            <a:r>
              <a:rPr lang="en-US" dirty="0" err="1"/>
              <a:t>Nclose</a:t>
            </a:r>
            <a:r>
              <a:rPr lang="en-US" dirty="0"/>
              <a:t> box bracket semi colon  </a:t>
            </a:r>
          </a:p>
          <a:p>
            <a:r>
              <a:rPr lang="en-US" dirty="0"/>
              <a:t> private int count equals to 0 coma lo equals to 0 coma hi equals to 0 semi colon forward slash forward slash counters and indices  </a:t>
            </a:r>
          </a:p>
          <a:p>
            <a:r>
              <a:rPr lang="en-US" dirty="0"/>
              <a:t> public synchronized void insert open parenthesis int </a:t>
            </a:r>
            <a:r>
              <a:rPr lang="en-US" dirty="0" err="1"/>
              <a:t>val</a:t>
            </a:r>
            <a:r>
              <a:rPr lang="en-US" dirty="0"/>
              <a:t> close parenthesis open curly bracket  </a:t>
            </a:r>
          </a:p>
          <a:p>
            <a:r>
              <a:rPr lang="en-US" dirty="0"/>
              <a:t> if open parenthesis count equals to equals to N close parenthesis go under score to under score sleep open close parenthesis semi colon forward slash forward slash if the buffer is full coma go to sleep  </a:t>
            </a:r>
          </a:p>
          <a:p>
            <a:r>
              <a:rPr lang="en-US" dirty="0"/>
              <a:t> buffer open box bracket </a:t>
            </a:r>
            <a:r>
              <a:rPr lang="en-US" dirty="0" err="1"/>
              <a:t>hiclose</a:t>
            </a:r>
            <a:r>
              <a:rPr lang="en-US" dirty="0"/>
              <a:t> box bracket equals to </a:t>
            </a:r>
            <a:r>
              <a:rPr lang="en-US" dirty="0" err="1"/>
              <a:t>val</a:t>
            </a:r>
            <a:r>
              <a:rPr lang="en-US" dirty="0"/>
              <a:t> semi colon forward slash forward slash insert an item into the buffer  </a:t>
            </a:r>
          </a:p>
          <a:p>
            <a:r>
              <a:rPr lang="en-US" dirty="0"/>
              <a:t> hi equals to open parenthesis hi plus 1 close parenthesis percent N semi colon forward slash forward slash slot to place next item in  </a:t>
            </a:r>
          </a:p>
          <a:p>
            <a:r>
              <a:rPr lang="en-US" dirty="0"/>
              <a:t> count equals to count plus 1 semi colon forward slash forward slash one more item in the buffer now  </a:t>
            </a:r>
          </a:p>
          <a:p>
            <a:r>
              <a:rPr lang="en-US" dirty="0"/>
              <a:t> if open parenthesis count equals to equals to 1 close parenthesis notify open close parenthesis semi colon forward slash forward slash if consumer was sleeping coma wake it up  </a:t>
            </a:r>
          </a:p>
          <a:p>
            <a:r>
              <a:rPr lang="en-US" dirty="0"/>
              <a:t> close curly bracket  </a:t>
            </a:r>
          </a:p>
          <a:p>
            <a:r>
              <a:rPr lang="en-US" dirty="0"/>
              <a:t> public synchronized int remove open close parenthesis open curly bracket  </a:t>
            </a:r>
          </a:p>
          <a:p>
            <a:r>
              <a:rPr lang="en-US" dirty="0"/>
              <a:t> int </a:t>
            </a:r>
            <a:r>
              <a:rPr lang="en-US" dirty="0" err="1"/>
              <a:t>val</a:t>
            </a:r>
            <a:r>
              <a:rPr lang="en-US" dirty="0"/>
              <a:t> semi colon  </a:t>
            </a:r>
          </a:p>
          <a:p>
            <a:r>
              <a:rPr lang="en-US" dirty="0"/>
              <a:t> if open parenthesis count equals to equals to 0 close parenthesis go under score to under score sleep open close parenthesis semi colon forward slash forward slash if the buffer is empty coma go to sleep  </a:t>
            </a:r>
          </a:p>
          <a:p>
            <a:r>
              <a:rPr lang="en-US" dirty="0"/>
              <a:t> </a:t>
            </a:r>
            <a:r>
              <a:rPr lang="en-US" dirty="0" err="1"/>
              <a:t>val</a:t>
            </a:r>
            <a:r>
              <a:rPr lang="en-US" dirty="0"/>
              <a:t> equals to buffer open box bracket </a:t>
            </a:r>
            <a:r>
              <a:rPr lang="en-US" dirty="0" err="1"/>
              <a:t>loclose</a:t>
            </a:r>
            <a:r>
              <a:rPr lang="en-US" dirty="0"/>
              <a:t> box bracket semi colon forward slash forward slash fetch an item from the buffer  </a:t>
            </a:r>
          </a:p>
          <a:p>
            <a:r>
              <a:rPr lang="en-US" dirty="0"/>
              <a:t> lo equals to open parenthesis lo plus 1 close parenthesis percent N semi colon forward slash forward slash slot to fetch next item from  </a:t>
            </a:r>
          </a:p>
          <a:p>
            <a:r>
              <a:rPr lang="en-US" dirty="0"/>
              <a:t> count equals to count minus 1 semi colon forward slash forward slash one few items in the buffer  </a:t>
            </a:r>
          </a:p>
          <a:p>
            <a:r>
              <a:rPr lang="en-US" dirty="0"/>
              <a:t> if open parenthesis count equals to equals to N minus 1 close parenthesis notify open close parenthesis semi colon forward slash forward slash if producer was sleeping coma wake it up  </a:t>
            </a:r>
          </a:p>
          <a:p>
            <a:r>
              <a:rPr lang="en-US" dirty="0"/>
              <a:t> return </a:t>
            </a:r>
            <a:r>
              <a:rPr lang="en-US" dirty="0" err="1"/>
              <a:t>val</a:t>
            </a:r>
            <a:r>
              <a:rPr lang="en-US" dirty="0"/>
              <a:t> semi colon  </a:t>
            </a:r>
          </a:p>
          <a:p>
            <a:r>
              <a:rPr lang="en-US" dirty="0"/>
              <a:t> close curly bracket  </a:t>
            </a:r>
          </a:p>
          <a:p>
            <a:r>
              <a:rPr lang="en-US" dirty="0"/>
              <a:t> private void go under score to under score sleep open close parenthesis open curly bracket try open curly bracket wait open close parenthesis semi colon close curly bracket catch open parenthesis Interrupted Exception exec close parenthesis open close curly bracket semi colon close curly bracket  </a:t>
            </a:r>
          </a:p>
          <a:p>
            <a:r>
              <a:rPr lang="en-US" dirty="0"/>
              <a:t> close curly bracket  </a:t>
            </a:r>
          </a:p>
          <a:p>
            <a:r>
              <a:rPr lang="en-US" dirty="0"/>
              <a:t>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9417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24 lines of code are as follows.  </a:t>
            </a:r>
          </a:p>
          <a:p>
            <a:r>
              <a:rPr lang="en-US" dirty="0"/>
              <a:t> hash define N 100 forward slash asterisk number of slots in the buffer asterisk forward slash  </a:t>
            </a:r>
          </a:p>
          <a:p>
            <a:r>
              <a:rPr lang="en-US" dirty="0"/>
              <a:t> void producer open parenthesis void close parenthesis  </a:t>
            </a:r>
          </a:p>
          <a:p>
            <a:r>
              <a:rPr lang="en-US" dirty="0"/>
              <a:t> open curly bracket  </a:t>
            </a:r>
          </a:p>
          <a:p>
            <a:r>
              <a:rPr lang="en-US" dirty="0"/>
              <a:t> int item semi colon  </a:t>
            </a:r>
          </a:p>
          <a:p>
            <a:r>
              <a:rPr lang="en-US" dirty="0"/>
              <a:t> message m semi colon forward slash asterisk message buffer asterisk forward slash  </a:t>
            </a:r>
          </a:p>
          <a:p>
            <a:r>
              <a:rPr lang="en-US" dirty="0"/>
              <a:t> while open parenthesis TRUE close parenthesis open curly bracket  </a:t>
            </a:r>
          </a:p>
          <a:p>
            <a:r>
              <a:rPr lang="en-US" dirty="0"/>
              <a:t> item equals to produce under score item open close parenthesis semi colon forward slash asterisk generate something to put in buffer asterisk forward slash  </a:t>
            </a:r>
          </a:p>
          <a:p>
            <a:r>
              <a:rPr lang="en-US" dirty="0"/>
              <a:t> receive open parenthesis consumer coma &amp;m close parenthesis semi colon forward slash asterisk wait for an empty to arrive asterisk forward slash  </a:t>
            </a:r>
          </a:p>
          <a:p>
            <a:r>
              <a:rPr lang="en-US" dirty="0"/>
              <a:t> build under score message open parenthesis &amp;m coma item close parenthesis semi colon forward slash asterisk construct a message to send asterisk forward slash  </a:t>
            </a:r>
          </a:p>
          <a:p>
            <a:r>
              <a:rPr lang="en-US" dirty="0"/>
              <a:t> send open parenthesis consumer coma &amp;m close parenthesis semi colon forward slash asterisk send item to consumer asterisk forward slash  </a:t>
            </a:r>
          </a:p>
          <a:p>
            <a:r>
              <a:rPr lang="en-US" dirty="0"/>
              <a:t> close curly bracket  </a:t>
            </a:r>
          </a:p>
          <a:p>
            <a:r>
              <a:rPr lang="en-US" dirty="0"/>
              <a:t> close curly bracket  </a:t>
            </a:r>
          </a:p>
          <a:p>
            <a:r>
              <a:rPr lang="en-US" dirty="0"/>
              <a:t> void consumer open parenthesis void close parenthesis  </a:t>
            </a:r>
          </a:p>
          <a:p>
            <a:r>
              <a:rPr lang="en-US" dirty="0"/>
              <a:t> open curly bracket  </a:t>
            </a:r>
          </a:p>
          <a:p>
            <a:r>
              <a:rPr lang="en-US" dirty="0"/>
              <a:t> int item coma </a:t>
            </a:r>
            <a:r>
              <a:rPr lang="en-US" dirty="0" err="1"/>
              <a:t>i</a:t>
            </a:r>
            <a:r>
              <a:rPr lang="en-US" dirty="0"/>
              <a:t> semi colon  </a:t>
            </a:r>
          </a:p>
          <a:p>
            <a:r>
              <a:rPr lang="en-US" dirty="0"/>
              <a:t> message m semi colon  </a:t>
            </a:r>
          </a:p>
          <a:p>
            <a:r>
              <a:rPr lang="en-US" dirty="0"/>
              <a:t> for open parenthesis </a:t>
            </a:r>
            <a:r>
              <a:rPr lang="en-US" dirty="0" err="1"/>
              <a:t>i</a:t>
            </a:r>
            <a:r>
              <a:rPr lang="en-US" dirty="0"/>
              <a:t> equals to 0 semi colon </a:t>
            </a:r>
            <a:r>
              <a:rPr lang="en-US" dirty="0" err="1"/>
              <a:t>i</a:t>
            </a:r>
            <a:r>
              <a:rPr lang="en-US" dirty="0"/>
              <a:t> less than N semi colon </a:t>
            </a:r>
            <a:r>
              <a:rPr lang="en-US" dirty="0" err="1"/>
              <a:t>i</a:t>
            </a:r>
            <a:r>
              <a:rPr lang="en-US" dirty="0"/>
              <a:t> plus </a:t>
            </a:r>
            <a:r>
              <a:rPr lang="en-US" dirty="0" err="1"/>
              <a:t>plus</a:t>
            </a:r>
            <a:r>
              <a:rPr lang="en-US" dirty="0"/>
              <a:t> close parenthesis send open parenthesis producer coma &amp;m close parenthesis semi colon forward slash asterisk send N empties asterisk forward slash  </a:t>
            </a:r>
          </a:p>
          <a:p>
            <a:r>
              <a:rPr lang="en-US" dirty="0"/>
              <a:t> while open parenthesis TRUE close parenthesis open curly bracket  </a:t>
            </a:r>
          </a:p>
          <a:p>
            <a:r>
              <a:rPr lang="en-US" dirty="0"/>
              <a:t> receive open parenthesis producer coma &amp;m close parenthesis semi colon forward slash asterisk get message containing item asterisk forward slash  </a:t>
            </a:r>
          </a:p>
          <a:p>
            <a:r>
              <a:rPr lang="en-US" dirty="0"/>
              <a:t> item equals to extract under score item open parenthesis &amp;m close parenthesis semi colon forward slash asterisk extract item from message asterisk forward slash  </a:t>
            </a:r>
          </a:p>
          <a:p>
            <a:r>
              <a:rPr lang="en-US" dirty="0"/>
              <a:t> send open parenthesis producer coma &amp;m close parenthesis semi colon forward slash asterisk send back empty reply asterisk forward slash  </a:t>
            </a:r>
          </a:p>
          <a:p>
            <a:r>
              <a:rPr lang="en-US" dirty="0"/>
              <a:t> consume under score item open parenthesis item close parenthesis semi colon forward slash asterisk do something with the item asterisk forward slash  </a:t>
            </a:r>
          </a:p>
          <a:p>
            <a:r>
              <a:rPr lang="en-US" dirty="0"/>
              <a:t> close curly bracket  </a:t>
            </a:r>
          </a:p>
          <a:p>
            <a:r>
              <a:rPr lang="en-US" dirty="0"/>
              <a:t>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76916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In all three parts, the horizontal axis represents time. An arrow labeled Time is placed below all three parts. Part (a): A vertical rectangular block is labeled Barrier. There are four processes labeled A, B, C, and D placed from top to bottom on the left of the block and connected to the barrier with dotted lines. Process "A" has the most dotted lines, C has lesser dotted lines than A, B has lesser dotted lines than C, and D has the least dotted lines. Part (b): A vertical rectangular block is labeled Barrier. There are four processes labeled A, B, C, and D placed from top to bottom on the left of the block. "A", B, and D are placed on the left edge of the block but the C process is connected with the Barrier with the dotted line. Part (c): A vertical rectangular block is labeled Barrier and Time with a forward arrow at the bottom. There are four processes labeled A, B, C, and D placed on the right edge of the block from top to bottom.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441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There is a rectangular block labeled Processes with five vertical partitions and one horizontal partition. The first vertical partition is labeled 0, the second is labeled 1, the third is labeled so on depicted by three dots, the fourth is labeled n minus 2 and the fifth is labeled n minus 1. The horizontal partition is labeled Scheduler.</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33739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Part (a): It is labeled Original tree. The tree starts at Adding a node. A has two possibilities B and E. B has two possibilities C and D. Part (b): It is labeled initialize node X and connect E to X. Any readers in A and E are not affected. The tree is the same as in part (a). Only node X is added at the top of node E in a dashed square box and a dashed downward arrow connected to node E. Part (c): It is labeled When X is completely initialized, connect X to A. Readers currently in E will have read the old version, while readers in A will pick up the new version of the tree. In this part, the tree is the same as in part (b). Only, node A is connected to node X and node X is connected to node E. Also, node X is in a normal squared box, not a dashed line box. Part (d): It is labeled as Decouple B from A. Note that there may still be readers in B. All readers in B will see the old version of the tree, while all readers currently in A will see the new version. The tree is the same as in part (c). Only, there is a bidirectional arrow from node C to node X. Part (e): It is labeled as Wait until we are sure that all readers have left B and C. These nodes cannot be accessed anymore. The tree is the same as in part (d). Only, node B is now in a dashed box with dashed connected arrows. Part (f): It is labeled as Now we can safely remove B and D. Now, finally in a tree, A has two possibilities C and X. X has one possibility 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5079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Part (a): There are four horizontal rectangular blocks connected with each other where the first and last are not connected. The first block is labeled Long C P U burst. The third block is the smallest. Part (b): There are eleven rectangular blocks of different sizes. The Time is denoted by a forward arrow at the bottom. The fourth block with an arrow on top is labeled Short C P U burst. There is a bidirectional arrow between the tenth and eleventh blocks labeled Waiting for I/O points between a third and fourth block of part (a).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0049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The statements for the four different systems are as follows.  </a:t>
            </a:r>
          </a:p>
          <a:p>
            <a:r>
              <a:rPr lang="en-US" dirty="0"/>
              <a:t> All systems  </a:t>
            </a:r>
          </a:p>
          <a:p>
            <a:r>
              <a:rPr lang="en-US" dirty="0"/>
              <a:t> Fairness dash giving each process a fair share of the C P U  </a:t>
            </a:r>
          </a:p>
          <a:p>
            <a:r>
              <a:rPr lang="en-US" dirty="0"/>
              <a:t> Policy enforcement dash seeing that stated policy is carried out  </a:t>
            </a:r>
          </a:p>
          <a:p>
            <a:r>
              <a:rPr lang="en-US" dirty="0"/>
              <a:t> Balance dash keeping all parts of the system busy  </a:t>
            </a:r>
          </a:p>
          <a:p>
            <a:r>
              <a:rPr lang="en-US" dirty="0"/>
              <a:t> </a:t>
            </a:r>
          </a:p>
          <a:p>
            <a:r>
              <a:rPr lang="en-US" dirty="0"/>
              <a:t> Batch systems  </a:t>
            </a:r>
          </a:p>
          <a:p>
            <a:r>
              <a:rPr lang="en-US" dirty="0"/>
              <a:t> Throughput dash maximize jobs per hour  </a:t>
            </a:r>
          </a:p>
          <a:p>
            <a:r>
              <a:rPr lang="en-US" dirty="0"/>
              <a:t> Turnaround time dash minimize time between submission and termination  </a:t>
            </a:r>
          </a:p>
          <a:p>
            <a:r>
              <a:rPr lang="en-US" dirty="0"/>
              <a:t> C P U utilization dash keep the C P U busy all the time  </a:t>
            </a:r>
          </a:p>
          <a:p>
            <a:r>
              <a:rPr lang="en-US" dirty="0"/>
              <a:t> </a:t>
            </a:r>
          </a:p>
          <a:p>
            <a:r>
              <a:rPr lang="en-US" dirty="0"/>
              <a:t> Interactive systems  </a:t>
            </a:r>
          </a:p>
          <a:p>
            <a:r>
              <a:rPr lang="en-US" dirty="0"/>
              <a:t> Response time dash respond to requests quickly  </a:t>
            </a:r>
          </a:p>
          <a:p>
            <a:r>
              <a:rPr lang="en-US" dirty="0"/>
              <a:t> Proportionality dash meet users' expectations  </a:t>
            </a:r>
          </a:p>
          <a:p>
            <a:r>
              <a:rPr lang="en-US" dirty="0"/>
              <a:t> </a:t>
            </a:r>
          </a:p>
          <a:p>
            <a:r>
              <a:rPr lang="en-US" dirty="0"/>
              <a:t> Real dash time systems  </a:t>
            </a:r>
          </a:p>
          <a:p>
            <a:r>
              <a:rPr lang="en-US" dirty="0"/>
              <a:t> Meeting deadlines dash avoid losing data  </a:t>
            </a:r>
          </a:p>
          <a:p>
            <a:r>
              <a:rPr lang="en-US" dirty="0"/>
              <a:t> Predictability dash avoid quality degradation in multimedia systems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2170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Part (a): A horizontal rectangular block has four partitions labeled A, B, C, and D from left to right. All four partitions are marked with values 8, 4, 4, and 4 from left to right. Part (b): A horizontal rectangular block has four partitions labeled B, C, D, and A from left to right. All four partitions are marked with values 4, 4, 4, and 8 from left to right.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0493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Part (a): Five square blocks are connected with each other horizontally where the first and last blocks are not connected. The five blocks are labeled B, F, D, G, and A from left to right. The B block is labeled Current process and the F block is labeled Next process. Part (b): Five square blocks are connected with each other horizontally where the first and last blocks are not connected. The five blocks are labeled F, D, G, A, and B from left to right. The F block is labeled Current process.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11806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A vertical rectangular block is labeled Queue Headers and has four partitions from top to bottom labeled Priority 4, Priority 3, Priority 2, and Priority 1. There are Runnable processes connected with each partition. Priority 4 has three horizontal blocks connected with Highest Priority. Priority 3 has four horizontal blocks connected. Priority 2 has one horizontal block connected. Priority 1 has no block connected and is labeled with Lowest Priority.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59914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Long Description:</a:t>
            </a:r>
          </a:p>
          <a:p>
            <a:r>
              <a:rPr lang="en-US" dirty="0"/>
              <a:t> Part (a): A rectangular block has two horizontal partitions. The top first partition has two circles labeled Process "A" and Process B. The second partition is labeled 1. Kernel picks a process and a backward arrow points to Process "A". The Process "A" circle has three vertical wavy lines labeled 1, 2, and 3 and is categorized as Order in which threads run. A rectangular block in the circle has a backward arrow that points to thread 1 and is labeled 2. The run-time system picks a thread and one very small square with one partition in a rectangle. Similarly, the Process B circle has three vertical wavy lines, a rectangular block in the circle, and one very small square with one partition in a rectangle. There are some possibilities mentioned at the bottom of the block labeled Possible: A1, A2, A3, A1, A2, A3. Not Possible: A1, B1, A2, B2, A3, B3. Part (b): There is a rectangular block with two horizontal partitions. The top first partition has two circles labeled Process "A" and Process B. The second partition is labeled 1. Kernel picks a process and a backward arrow points to Process "A". Also, there is a rectangular block with multiple horizontal lines in the second partition. The Process "A" circle has four vertical wavy lines in which the first and third lines are labeled 1 and 3. Similarly, the Process B circle has three vertical wavy lines in which the first line is labeled 2. There are some possibilities mentioned at the bottom of the block labeled Possible: A1, A2, A3, A1, A2, A3. Not Possible: A1, B1, A2, B2, A3, B3.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5917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Description:</a:t>
            </a:r>
          </a:p>
          <a:p>
            <a:r>
              <a:rPr lang="en-US" dirty="0"/>
              <a:t>&lt;html&gt; &lt;head&gt; &lt;style type="text/</a:t>
            </a:r>
            <a:r>
              <a:rPr lang="en-US" dirty="0" err="1"/>
              <a:t>css</a:t>
            </a:r>
            <a:r>
              <a:rPr lang="en-US" dirty="0"/>
              <a:t>"&gt; </a:t>
            </a:r>
            <a:r>
              <a:rPr lang="en-US" dirty="0" err="1"/>
              <a:t>th</a:t>
            </a:r>
            <a:r>
              <a:rPr lang="en-US" dirty="0"/>
              <a:t>{ border: 1px solid black; } tr </a:t>
            </a:r>
            <a:r>
              <a:rPr lang="en-US" dirty="0" err="1"/>
              <a:t>th</a:t>
            </a:r>
            <a:r>
              <a:rPr lang="en-US" dirty="0"/>
              <a:t> { padding:4px; } td{ padding:4px; } &lt;/style&gt; &lt;/head&gt; &lt;body&gt; &lt;table border="1"&gt;&lt;tr&gt;&lt;</a:t>
            </a:r>
            <a:r>
              <a:rPr lang="en-US" dirty="0" err="1"/>
              <a:t>th</a:t>
            </a:r>
            <a:r>
              <a:rPr lang="en-US" dirty="0"/>
              <a:t>&gt;Process management &lt;/</a:t>
            </a:r>
            <a:r>
              <a:rPr lang="en-US" dirty="0" err="1"/>
              <a:t>th</a:t>
            </a:r>
            <a:r>
              <a:rPr lang="en-US" dirty="0"/>
              <a:t>&gt;&lt;</a:t>
            </a:r>
            <a:r>
              <a:rPr lang="en-US" dirty="0" err="1"/>
              <a:t>th</a:t>
            </a:r>
            <a:r>
              <a:rPr lang="en-US" dirty="0"/>
              <a:t>&gt;Memory management &lt;/</a:t>
            </a:r>
            <a:r>
              <a:rPr lang="en-US" dirty="0" err="1"/>
              <a:t>th</a:t>
            </a:r>
            <a:r>
              <a:rPr lang="en-US" dirty="0"/>
              <a:t>&gt;&lt;</a:t>
            </a:r>
            <a:r>
              <a:rPr lang="en-US" dirty="0" err="1"/>
              <a:t>th</a:t>
            </a:r>
            <a:r>
              <a:rPr lang="en-US" dirty="0"/>
              <a:t>&gt;File management &lt;/</a:t>
            </a:r>
            <a:r>
              <a:rPr lang="en-US" dirty="0" err="1"/>
              <a:t>th</a:t>
            </a:r>
            <a:r>
              <a:rPr lang="en-US" dirty="0"/>
              <a:t>&gt;&lt;/tr&gt;&lt;tr&gt;&lt;td&gt;Registers &lt;/td&gt;&lt;td&gt;Pointer to text segment info &lt;/td&gt;&lt;td&gt;Root directory &lt;/td&gt;&lt;/tr&gt;&lt;tr&gt;&lt;td&gt;Program counter &lt;/td&gt;&lt;td&gt;Pointer to data segment info &lt;/td&gt;&lt;td&gt;Working directory &lt;/td&gt;&lt;/tr&gt;&lt;tr&gt;&lt;td&gt;Program status word &lt;/td&gt;&lt;td&gt;Pointer to stack segment info &lt;/td&gt;&lt;td&gt;File descriptors &lt;/td&gt;&lt;/tr&gt;&lt;tr&gt;&lt;td&gt;Stack pointer &lt;/td&gt;&lt;td&gt;&lt;/td&gt;&lt;td&gt;User ID &lt;/td&gt;&lt;/tr&gt;&lt;tr&gt;&lt;td&gt;Process state &lt;/td&gt;&lt;td&gt;&lt;/td&gt;&lt;td&gt;Group ID &lt;/td&gt;&lt;/tr&gt;&lt;tr&gt;&lt;td&gt;Priority &lt;/td&gt;&lt;td&gt;&lt;/td&gt;&lt;td&gt;&lt;/td&gt;&lt;/tr&gt;&lt;tr&gt;&lt;td&gt;Scheduling parameters &lt;/td&gt;&lt;td&gt;&lt;/td&gt;&lt;td&gt;&lt;/td&gt;&lt;/tr&gt;&lt;tr&gt;&lt;td&gt;Process ID &lt;/td&gt;&lt;td&gt;&lt;/td&gt;&lt;td&gt;&lt;/td&gt;&lt;/tr&gt;&lt;tr&gt;&lt;td&gt;Parent process &lt;/td&gt;&lt;td&gt;&lt;/td&gt;&lt;td&gt;&lt;/td&gt;&lt;/tr&gt;&lt;tr&gt;&lt;td&gt;Process group &lt;/td&gt;&lt;td&gt;&lt;/td&gt;&lt;td&gt;&lt;/td&gt;&lt;/tr&gt;&lt;tr&gt;&lt;td&gt;Signals &lt;/td&gt;&lt;td&gt;&lt;/td&gt;&lt;td&gt;&lt;/td&gt;&lt;/tr&gt;&lt;tr&gt;&lt;td&gt;Time when process started &lt;/td&gt;&lt;td&gt;&lt;/td&gt;&lt;td&gt;&lt;/td&gt;&lt;/tr&gt;&lt;tr&gt;&lt;td&gt;CPU time used &lt;/td&gt;&lt;td&gt;&lt;/td&gt;&lt;td&gt;&lt;/td&gt;&lt;/tr&gt;&lt;tr&gt;&lt;td&gt;Children's CPU time &lt;/td&gt;&lt;td&gt;&lt;/td&gt;&lt;td&gt;&lt;/td&gt;&lt;/tr&gt;&lt;tr&gt;&lt;td&gt;Time of next alarm &lt;/td&gt;&lt;td&gt;&lt;/td&gt;&lt;td&gt;&lt;/td&gt;&lt;/tr&gt;&lt;/table&gt;&lt;/body&gt;&lt;/html&gt;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417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&lt;html&gt; &lt;head&gt; &lt;style type="text/</a:t>
            </a:r>
            <a:r>
              <a:rPr lang="en-US" dirty="0" err="1"/>
              <a:t>css</a:t>
            </a:r>
            <a:r>
              <a:rPr lang="en-US" dirty="0"/>
              <a:t>"&gt; </a:t>
            </a:r>
            <a:r>
              <a:rPr lang="en-US" dirty="0" err="1"/>
              <a:t>th</a:t>
            </a:r>
            <a:r>
              <a:rPr lang="en-US" dirty="0"/>
              <a:t>{ border: 1px solid black; } tr </a:t>
            </a:r>
            <a:r>
              <a:rPr lang="en-US" dirty="0" err="1"/>
              <a:t>th</a:t>
            </a:r>
            <a:r>
              <a:rPr lang="en-US" dirty="0"/>
              <a:t> { padding:4px; } td{ padding:4px; } &lt;/style&gt; &lt;/head&gt; &lt;body&gt; &lt;table border="1"&gt;&lt;tr&gt;&lt;td&gt;1. Hardware stacks program counter, etc.&lt;/td&gt;&lt;/tr&gt;&lt;tr&gt;&lt;td&gt;2. Hardware loads new program counter from interrupt vector. &lt;/td&gt;&lt;/tr&gt;&lt;tr&gt;&lt;td&gt;3. Assembly-language procedure saves registers. &lt;/td&gt;&lt;/tr&gt;&lt;tr&gt;&lt;td&gt;4. Assembly-language procedure sets up new stack. &lt;/td&gt;&lt;/tr&gt;&lt;tr&gt;&lt;td&gt;5. C interrupt service runs (typically reads and buffers input). &lt;/td&gt;&lt;/tr&gt;&lt;tr&gt;&lt;td&gt;6. Scheduler decides which process is to run next. &lt;/td&gt;&lt;/tr&gt;&lt;tr&gt;&lt;td&gt;7. C procedure returns to the assembly code. &lt;/td&gt;&lt;/tr&gt;&lt;tr&gt;&lt;td&gt;8. Assembly-language procedure starts up new current process. &lt;/td&gt;&lt;/tr&gt;&lt;/table&gt;&lt;/body&gt;&lt;/html&gt;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1557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kern="1200" cap="none" dirty="0">
                <a:solidFill>
                  <a:schemeClr val="dk1"/>
                </a:solidFill>
                <a:effectLst/>
                <a:latin typeface="Arial"/>
                <a:ea typeface="Arial"/>
                <a:cs typeface="Arial"/>
                <a:sym typeface="Arial"/>
              </a:rPr>
              <a:t>The horizontal axis is labeled Degree of multiprogramming and ranges from 0 to 10 in increments of 1 unit. The vertical axis is labeled C P U utilization (in percent) and ranges from 0 to 100 in increments of 20 units. Three different curves are shown here. The first curve labeled 20 percent I/O wait starts at (0, 0), rises toward the upper right, is concave downward, then rises linearly to the point (1, 80), bends, moves horizontally, and ends at (10, 100). The curve passes approximately through the following points: (1, 80), (2, 95), (3, 100), (4, 100), (5, 100), (6, 100), (7, 100), (8, 100), and (10, 100). The second curve labeled 50 percent I/O wait, starts at (0, 0), rises upward to the right, is concave downward, then merges with the first curve at the point (6, 100) and ends at (10, 100). Several points are marked on this curve as follows: (1, 50), (2, 70), (3, 85), (5, 95), and (8, 100). The third curve labeled 80 percent I/O wait starts at (0, 0), rises toward the upper right, is concave upward, and ends at (10, 100). The curve passes through the following points: (1, 20), (2, 40), (3, 50), (5, 70), (6, 75), (7, 80), and (8, 95).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8838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kern="1200" cap="none" dirty="0">
                <a:solidFill>
                  <a:schemeClr val="dk1"/>
                </a:solidFill>
                <a:effectLst/>
                <a:latin typeface="Arial"/>
                <a:ea typeface="Arial"/>
                <a:cs typeface="Arial"/>
                <a:sym typeface="Arial"/>
              </a:rPr>
              <a:t>The image consists of a square block in the center with two horizontal partitions. A circle with three wavy lines is in the first partition and the second partition is labeled kernel. There is a keyboard on the left connected with the first wavy line in the circle and a cylindrical disk on the right connected with the third wavy line of a circle. Six pages of a book are shown on the top of the square and are connected with the center wavy line of a circle. The first page states that "Four score and seven years ago, our fathers brought forth upon this continent a new nation: conceived in liberty, and dedicated to the proposition that all men are created equal. Now we are engaged in a great civil war testing whether that." The second page states that "nation, or any nation so conceived and so dedicated, can long endure. We are met on a great battlefield of that war. We have come to dedicate a portion of that field as a final resting place for those who here gave their." The third page states that "lives that this nation might live. It is altogether fitting and proper that we should do this. But, in a larger sense, we cannot dedicate, we cannot consecrate we cannot hallow this ground. The brave men, living and dead." The fourth page states that "who struggled here have consecrated it, far above our poor power to add or detract. The world will little note, nor long remember, what we say here, but it can never forget what they did here. It is for us the living, rather, to be dedicated." The fifth page states that "here to the unfinished work which they who fought here have thus far so nobly advanced. It is rather for us to be here dedicated to the great task remaining before us, that from these honored dead we take increased devotion to that cause for which." The sixth page states that "they gave the last full measure of devotion, that we here highly resolve that these dead shall not have died in vain that this nation, under God, shall have a new birth of freedom and that government of the people by the people, for the people."</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94726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There is a rectangular block with two horizontal partitions. The first partition has a circle labeled Web server process with three wavy lines placed on a small rectangular block labeled Web page cache. There is a fourth wavy line in the upper left region of the circle labeled Dispatcher thread and an outside Network connection also points to it with a forward arrow. There are three downward arrows from this fourth wavy line that points to three wavy lines in a circle. The third wavy line in a circle is labeled worker thread. The second partition is labeled Kernel. The first partition is categorized as User-space and the second partition is categorized as Kernel space.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7379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481138"/>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5048250" y="1481138"/>
            <a:ext cx="363855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343525"/>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1836402" y="6400801"/>
            <a:ext cx="6908800"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47099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p>
            <a:pPr lvl="0"/>
            <a:r>
              <a:rPr lang="en-US" dirty="0"/>
              <a:t>Edit Master text styles</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57200" y="1552575"/>
            <a:ext cx="399197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4694830" y="1552575"/>
            <a:ext cx="3991970" cy="4438650"/>
          </a:xfrm>
        </p:spPr>
        <p:txBody>
          <a:bodyPr/>
          <a:lstStyle/>
          <a:p>
            <a:pPr lvl="0"/>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457201" y="1552575"/>
            <a:ext cx="2595603"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3274199" y="1552575"/>
            <a:ext cx="2595602"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091197" y="1552575"/>
            <a:ext cx="2595603" cy="4438650"/>
          </a:xfrm>
        </p:spPr>
        <p:txBody>
          <a:bodyPr/>
          <a:lstStyle/>
          <a:p>
            <a:pPr lvl="0"/>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57200" y="1552575"/>
            <a:ext cx="188595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2572593" y="1552575"/>
            <a:ext cx="188595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4687986" y="1552575"/>
            <a:ext cx="188595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6803378" y="1552575"/>
            <a:ext cx="188595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jp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7">
            <a:extLst>
              <a:ext uri="{FF2B5EF4-FFF2-40B4-BE49-F238E27FC236}">
                <a16:creationId xmlns:a16="http://schemas.microsoft.com/office/drawing/2014/main" id="{2C40D45C-A5E3-10FD-D9E3-73A49227F6DF}"/>
              </a:ext>
            </a:extLst>
          </p:cNvPr>
          <p:cNvSpPr txBox="1">
            <a:spLocks/>
          </p:cNvSpPr>
          <p:nvPr userDrawn="1"/>
        </p:nvSpPr>
        <p:spPr>
          <a:xfrm>
            <a:off x="2169825" y="6472671"/>
            <a:ext cx="6589712" cy="221018"/>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256032" marR="0" lvl="0" indent="-154432" algn="r" rtl="0">
              <a:lnSpc>
                <a:spcPct val="100000"/>
              </a:lnSpc>
              <a:spcBef>
                <a:spcPts val="1500"/>
              </a:spcBef>
              <a:spcAft>
                <a:spcPts val="0"/>
              </a:spcAft>
              <a:buClr>
                <a:srgbClr val="007FA3"/>
              </a:buClr>
              <a:buSzPct val="100000"/>
              <a:buFont typeface="Arial"/>
              <a:buNone/>
              <a:defRPr sz="1200" b="0" i="0" u="none" strike="noStrike" cap="none">
                <a:solidFill>
                  <a:schemeClr val="dk1"/>
                </a:solidFill>
                <a:latin typeface="Verdana" panose="020B0604030504040204" pitchFamily="34" charset="0"/>
                <a:ea typeface="Verdana" panose="020B0604030504040204" pitchFamily="34" charset="0"/>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altLang="en-US">
                <a:latin typeface="Verdana"/>
                <a:cs typeface="Verdana" panose="020B0604030504040204" pitchFamily="34" charset="0"/>
              </a:rPr>
              <a:t>Copyright © 2023, 2014, 2008 Pearson Education, Inc. All Rights Reserved</a:t>
            </a:r>
            <a:endParaRPr lang="en-US" altLang="en-US" dirty="0">
              <a:latin typeface="Verdana"/>
              <a:cs typeface="Verdana" panose="020B0604030504040204" pitchFamily="34" charset="0"/>
            </a:endParaRPr>
          </a:p>
        </p:txBody>
      </p:sp>
      <p:pic>
        <p:nvPicPr>
          <p:cNvPr id="5" name="Picture 4" descr="Pearson Logo">
            <a:extLst>
              <a:ext uri="{FF2B5EF4-FFF2-40B4-BE49-F238E27FC236}">
                <a16:creationId xmlns:a16="http://schemas.microsoft.com/office/drawing/2014/main" id="{775C39BA-58B8-DE45-547B-314310474219}"/>
              </a:ext>
            </a:extLst>
          </p:cNvPr>
          <p:cNvPicPr>
            <a:picLocks noChangeAspect="1"/>
          </p:cNvPicPr>
          <p:nvPr userDrawn="1"/>
        </p:nvPicPr>
        <p:blipFill>
          <a:blip r:embed="rId13"/>
          <a:stretch>
            <a:fillRect/>
          </a:stretch>
        </p:blipFill>
        <p:spPr>
          <a:xfrm>
            <a:off x="444069" y="6424556"/>
            <a:ext cx="1021234" cy="321791"/>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76" r:id="rId3"/>
    <p:sldLayoutId id="2147483677" r:id="rId4"/>
    <p:sldLayoutId id="2147483678" r:id="rId5"/>
    <p:sldLayoutId id="2147483679" r:id="rId6"/>
    <p:sldLayoutId id="2147483671" r:id="rId7"/>
    <p:sldLayoutId id="2147483673" r:id="rId8"/>
    <p:sldLayoutId id="2147483670" r:id="rId9"/>
    <p:sldLayoutId id="2147483669" r:id="rId10"/>
    <p:sldLayoutId id="214748365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439948" y="221576"/>
            <a:ext cx="8272252" cy="590349"/>
          </a:xfrm>
        </p:spPr>
        <p:txBody>
          <a:bodyPr wrap="square" lIns="0" tIns="18000" rIns="0" bIns="18000" anchor="ctr">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439948" y="995698"/>
            <a:ext cx="8272252" cy="344128"/>
          </a:xfrm>
        </p:spPr>
        <p:txBody>
          <a:bodyPr wrap="square" lIns="0" tIns="18000" rIns="0" bIns="18000" anchor="ctr">
            <a:spAutoFit/>
          </a:bodyPr>
          <a:lstStyle/>
          <a:p>
            <a:r>
              <a:rPr lang="en-US" dirty="0"/>
              <a:t>Fifth Edition</a:t>
            </a:r>
          </a:p>
        </p:txBody>
      </p:sp>
      <p:pic>
        <p:nvPicPr>
          <p:cNvPr id="15" name="Picture 14" descr="Front Cover: Modern Operating Systems Fifth Edition by Tanenbaum, Bos&#10;">
            <a:extLst>
              <a:ext uri="{FF2B5EF4-FFF2-40B4-BE49-F238E27FC236}">
                <a16:creationId xmlns:a16="http://schemas.microsoft.com/office/drawing/2014/main" id="{DE1CC267-7271-19F4-6D93-7C727F1695D8}"/>
              </a:ext>
            </a:extLst>
          </p:cNvPr>
          <p:cNvPicPr>
            <a:picLocks noChangeAspect="1"/>
          </p:cNvPicPr>
          <p:nvPr/>
        </p:nvPicPr>
        <p:blipFill>
          <a:blip r:embed="rId3"/>
          <a:stretch>
            <a:fillRect/>
          </a:stretch>
        </p:blipFill>
        <p:spPr>
          <a:xfrm>
            <a:off x="455902" y="1501693"/>
            <a:ext cx="3743163" cy="4841160"/>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4587766" y="2941059"/>
            <a:ext cx="3657600" cy="498016"/>
          </a:xfrm>
        </p:spPr>
        <p:txBody>
          <a:bodyPr lIns="0" tIns="18000" rIns="0" bIns="18000" anchor="ctr">
            <a:spAutoFit/>
          </a:bodyPr>
          <a:lstStyle/>
          <a:p>
            <a:pPr indent="-101600"/>
            <a:r>
              <a:rPr lang="en-US" dirty="0"/>
              <a:t>Chapter 2</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4587766" y="3828493"/>
            <a:ext cx="3657600" cy="374906"/>
          </a:xfrm>
        </p:spPr>
        <p:txBody>
          <a:bodyPr lIns="0" tIns="18000" rIns="0" bIns="18000" anchor="ctr">
            <a:spAutoFit/>
          </a:bodyPr>
          <a:lstStyle/>
          <a:p>
            <a:pPr marL="0"/>
            <a:r>
              <a:rPr lang="en-US" dirty="0"/>
              <a:t>Processes and Threads</a:t>
            </a:r>
          </a:p>
        </p:txBody>
      </p:sp>
      <p:pic>
        <p:nvPicPr>
          <p:cNvPr id="13" name="Picture 12" descr="Pearson Logo">
            <a:extLst>
              <a:ext uri="{FF2B5EF4-FFF2-40B4-BE49-F238E27FC236}">
                <a16:creationId xmlns:a16="http://schemas.microsoft.com/office/drawing/2014/main" id="{52CA111B-0F6F-117D-210D-F52B8521B6C7}"/>
              </a:ext>
            </a:extLst>
          </p:cNvPr>
          <p:cNvPicPr>
            <a:picLocks noChangeAspect="1"/>
          </p:cNvPicPr>
          <p:nvPr/>
        </p:nvPicPr>
        <p:blipFill>
          <a:blip r:embed="rId4"/>
          <a:stretch>
            <a:fillRect/>
          </a:stretch>
        </p:blipFill>
        <p:spPr>
          <a:xfrm>
            <a:off x="444069" y="6424556"/>
            <a:ext cx="1021234" cy="321791"/>
          </a:xfrm>
          <a:prstGeom prst="rect">
            <a:avLst/>
          </a:prstGeo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2169825" y="6472671"/>
            <a:ext cx="6589712" cy="221018"/>
          </a:xfrm>
        </p:spPr>
        <p:txBody>
          <a:bodyPr lIns="0" tIns="18000" rIns="0" bIns="18000" anchor="ctr">
            <a:spAutoFit/>
          </a:bodyPr>
          <a:lstStyle/>
          <a:p>
            <a:r>
              <a:rPr lang="en-US" altLang="en-US" sz="1200" b="0" dirty="0">
                <a:latin typeface="Verdana"/>
                <a:ea typeface="Verdana" panose="020B0604030504040204" pitchFamily="34" charset="0"/>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2.7</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909"/>
            <a:ext cx="8274050" cy="405683"/>
          </a:xfrm>
        </p:spPr>
        <p:txBody>
          <a:bodyPr wrap="square" lIns="0" tIns="18000" rIns="0" bIns="18000" anchor="ctr">
            <a:spAutoFit/>
          </a:bodyPr>
          <a:lstStyle/>
          <a:p>
            <a:pPr marL="0" indent="0">
              <a:buNone/>
            </a:pPr>
            <a:r>
              <a:rPr lang="en-US" sz="2400" dirty="0"/>
              <a:t>A word processor with three threads.</a:t>
            </a:r>
          </a:p>
        </p:txBody>
      </p:sp>
      <p:pic>
        <p:nvPicPr>
          <p:cNvPr id="6" name="Picture 5" descr="The figure illustrates a word processor with three threads.&#10;Long description is available in notes, Press F6.">
            <a:extLst>
              <a:ext uri="{FF2B5EF4-FFF2-40B4-BE49-F238E27FC236}">
                <a16:creationId xmlns:a16="http://schemas.microsoft.com/office/drawing/2014/main" id="{90E08EAE-9E04-4141-A909-D7FB548C39C8}"/>
              </a:ext>
            </a:extLst>
          </p:cNvPr>
          <p:cNvPicPr>
            <a:picLocks noChangeAspect="1"/>
          </p:cNvPicPr>
          <p:nvPr/>
        </p:nvPicPr>
        <p:blipFill>
          <a:blip r:embed="rId3"/>
          <a:stretch>
            <a:fillRect/>
          </a:stretch>
        </p:blipFill>
        <p:spPr>
          <a:xfrm>
            <a:off x="789965" y="1751011"/>
            <a:ext cx="7564070" cy="3701030"/>
          </a:xfrm>
          <a:prstGeom prst="rect">
            <a:avLst/>
          </a:prstGeom>
        </p:spPr>
      </p:pic>
    </p:spTree>
    <p:extLst>
      <p:ext uri="{BB962C8B-B14F-4D97-AF65-F5344CB8AC3E}">
        <p14:creationId xmlns:p14="http://schemas.microsoft.com/office/powerpoint/2010/main" val="2918550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2.8</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909"/>
            <a:ext cx="8274050" cy="405683"/>
          </a:xfrm>
        </p:spPr>
        <p:txBody>
          <a:bodyPr wrap="square" lIns="0" tIns="18000" rIns="0" bIns="18000" anchor="ctr">
            <a:spAutoFit/>
          </a:bodyPr>
          <a:lstStyle/>
          <a:p>
            <a:pPr marL="0" indent="0">
              <a:buNone/>
            </a:pPr>
            <a:r>
              <a:rPr lang="en-US" sz="2400" dirty="0"/>
              <a:t>A multithreaded Web server.</a:t>
            </a:r>
          </a:p>
        </p:txBody>
      </p:sp>
      <p:pic>
        <p:nvPicPr>
          <p:cNvPr id="4" name="Picture 3" descr="The figure illustrates a multithreaded Web server. &#10;Long description is available in notes, Press F6.&#10;">
            <a:extLst>
              <a:ext uri="{FF2B5EF4-FFF2-40B4-BE49-F238E27FC236}">
                <a16:creationId xmlns:a16="http://schemas.microsoft.com/office/drawing/2014/main" id="{A50DCF7C-6120-4523-9F7B-4C838D4A513C}"/>
              </a:ext>
            </a:extLst>
          </p:cNvPr>
          <p:cNvPicPr>
            <a:picLocks noChangeAspect="1"/>
          </p:cNvPicPr>
          <p:nvPr/>
        </p:nvPicPr>
        <p:blipFill>
          <a:blip r:embed="rId3"/>
          <a:stretch>
            <a:fillRect/>
          </a:stretch>
        </p:blipFill>
        <p:spPr>
          <a:xfrm>
            <a:off x="1134286" y="1566564"/>
            <a:ext cx="6875429" cy="4518503"/>
          </a:xfrm>
          <a:prstGeom prst="rect">
            <a:avLst/>
          </a:prstGeom>
        </p:spPr>
      </p:pic>
    </p:spTree>
    <p:extLst>
      <p:ext uri="{BB962C8B-B14F-4D97-AF65-F5344CB8AC3E}">
        <p14:creationId xmlns:p14="http://schemas.microsoft.com/office/powerpoint/2010/main" val="369094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2.9</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395"/>
            <a:ext cx="8274050" cy="775015"/>
          </a:xfrm>
        </p:spPr>
        <p:txBody>
          <a:bodyPr wrap="square" lIns="0" tIns="18000" rIns="0" bIns="18000" anchor="ctr">
            <a:spAutoFit/>
          </a:bodyPr>
          <a:lstStyle/>
          <a:p>
            <a:pPr marL="0" indent="0">
              <a:buNone/>
            </a:pPr>
            <a:r>
              <a:rPr lang="en-US" sz="2400" dirty="0"/>
              <a:t>A rough outline of the code for Fig. 2.8. (a) Dispatcher thread. (b) Worker thread.</a:t>
            </a:r>
          </a:p>
        </p:txBody>
      </p:sp>
      <p:pic>
        <p:nvPicPr>
          <p:cNvPr id="6" name="Picture 5" descr="The figure illustrates the rough outline code for a dispatcher thread and worker thread.&#10;Long description is available in notes, Press F6.">
            <a:extLst>
              <a:ext uri="{FF2B5EF4-FFF2-40B4-BE49-F238E27FC236}">
                <a16:creationId xmlns:a16="http://schemas.microsoft.com/office/drawing/2014/main" id="{6C1F73FE-4ED1-4013-8B8A-CE6EF50DC8DC}"/>
              </a:ext>
            </a:extLst>
          </p:cNvPr>
          <p:cNvPicPr>
            <a:picLocks noChangeAspect="1"/>
          </p:cNvPicPr>
          <p:nvPr/>
        </p:nvPicPr>
        <p:blipFill>
          <a:blip r:embed="rId3"/>
          <a:stretch>
            <a:fillRect/>
          </a:stretch>
        </p:blipFill>
        <p:spPr>
          <a:xfrm>
            <a:off x="549645" y="2795636"/>
            <a:ext cx="7975698" cy="1956841"/>
          </a:xfrm>
          <a:prstGeom prst="rect">
            <a:avLst/>
          </a:prstGeom>
        </p:spPr>
      </p:pic>
    </p:spTree>
    <p:extLst>
      <p:ext uri="{BB962C8B-B14F-4D97-AF65-F5344CB8AC3E}">
        <p14:creationId xmlns:p14="http://schemas.microsoft.com/office/powerpoint/2010/main" val="70085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2.10</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395"/>
            <a:ext cx="8274050" cy="775015"/>
          </a:xfrm>
        </p:spPr>
        <p:txBody>
          <a:bodyPr wrap="square" lIns="0" tIns="18000" rIns="0" bIns="18000" anchor="ctr">
            <a:spAutoFit/>
          </a:bodyPr>
          <a:lstStyle/>
          <a:p>
            <a:pPr marL="0" indent="0">
              <a:buNone/>
            </a:pPr>
            <a:r>
              <a:rPr lang="en-US" sz="2400" dirty="0"/>
              <a:t>(a) Three processes each with one thread. (b) One process with three threads.</a:t>
            </a:r>
          </a:p>
        </p:txBody>
      </p:sp>
      <p:pic>
        <p:nvPicPr>
          <p:cNvPr id="4" name="Picture 3" descr="The figure consists of two parts labeled (a), (b) that illustrate, three processes each with one thread and one process with three threads.&#10;Long description is available in notes, Press F6.">
            <a:extLst>
              <a:ext uri="{FF2B5EF4-FFF2-40B4-BE49-F238E27FC236}">
                <a16:creationId xmlns:a16="http://schemas.microsoft.com/office/drawing/2014/main" id="{D3B84EBC-D345-4C66-A27F-1A141CFDE08F}"/>
              </a:ext>
            </a:extLst>
          </p:cNvPr>
          <p:cNvPicPr>
            <a:picLocks noChangeAspect="1"/>
          </p:cNvPicPr>
          <p:nvPr/>
        </p:nvPicPr>
        <p:blipFill>
          <a:blip r:embed="rId3"/>
          <a:stretch>
            <a:fillRect/>
          </a:stretch>
        </p:blipFill>
        <p:spPr>
          <a:xfrm>
            <a:off x="711236" y="2269681"/>
            <a:ext cx="7721528" cy="3129519"/>
          </a:xfrm>
          <a:prstGeom prst="rect">
            <a:avLst/>
          </a:prstGeom>
        </p:spPr>
      </p:pic>
    </p:spTree>
    <p:extLst>
      <p:ext uri="{BB962C8B-B14F-4D97-AF65-F5344CB8AC3E}">
        <p14:creationId xmlns:p14="http://schemas.microsoft.com/office/powerpoint/2010/main" val="193570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2.11</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881"/>
            <a:ext cx="8274050" cy="1144347"/>
          </a:xfrm>
        </p:spPr>
        <p:txBody>
          <a:bodyPr wrap="square" lIns="0" tIns="18000" rIns="0" bIns="18000" anchor="ctr">
            <a:spAutoFit/>
          </a:bodyPr>
          <a:lstStyle/>
          <a:p>
            <a:pPr marL="0" indent="0">
              <a:buNone/>
            </a:pPr>
            <a:r>
              <a:rPr lang="en-US" sz="2400" dirty="0"/>
              <a:t>The first column lists some items shared by all threads in a process. The second one lists some items private to each thread.</a:t>
            </a:r>
          </a:p>
        </p:txBody>
      </p:sp>
      <p:pic>
        <p:nvPicPr>
          <p:cNvPr id="6" name="Picture 5" descr="The table illustrates the lists of some items for the per process and per thread.&#10;Long description is available in notes, Press F6.">
            <a:extLst>
              <a:ext uri="{FF2B5EF4-FFF2-40B4-BE49-F238E27FC236}">
                <a16:creationId xmlns:a16="http://schemas.microsoft.com/office/drawing/2014/main" id="{6FE2B7FB-7F19-4852-83D3-11BA5A60C5E8}"/>
              </a:ext>
            </a:extLst>
          </p:cNvPr>
          <p:cNvPicPr>
            <a:picLocks noChangeAspect="1"/>
          </p:cNvPicPr>
          <p:nvPr/>
        </p:nvPicPr>
        <p:blipFill>
          <a:blip r:embed="rId3"/>
          <a:stretch>
            <a:fillRect/>
          </a:stretch>
        </p:blipFill>
        <p:spPr>
          <a:xfrm>
            <a:off x="699682" y="2699285"/>
            <a:ext cx="7917165" cy="2287566"/>
          </a:xfrm>
          <a:prstGeom prst="rect">
            <a:avLst/>
          </a:prstGeom>
        </p:spPr>
      </p:pic>
    </p:spTree>
    <p:extLst>
      <p:ext uri="{BB962C8B-B14F-4D97-AF65-F5344CB8AC3E}">
        <p14:creationId xmlns:p14="http://schemas.microsoft.com/office/powerpoint/2010/main" val="3897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2.12</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903"/>
            <a:ext cx="8274050" cy="405683"/>
          </a:xfrm>
        </p:spPr>
        <p:txBody>
          <a:bodyPr wrap="square" lIns="0" tIns="18000" rIns="0" bIns="18000" anchor="ctr">
            <a:spAutoFit/>
          </a:bodyPr>
          <a:lstStyle/>
          <a:p>
            <a:pPr marL="0" indent="0">
              <a:buNone/>
            </a:pPr>
            <a:r>
              <a:rPr lang="en-US" sz="2400" dirty="0"/>
              <a:t>Each thread has its own stack.</a:t>
            </a:r>
          </a:p>
        </p:txBody>
      </p:sp>
      <p:pic>
        <p:nvPicPr>
          <p:cNvPr id="4" name="Picture 3" descr="The figure illustrates that each thread has its own stack.&#10;Long description is available in notes, Press F6.&#10;">
            <a:extLst>
              <a:ext uri="{FF2B5EF4-FFF2-40B4-BE49-F238E27FC236}">
                <a16:creationId xmlns:a16="http://schemas.microsoft.com/office/drawing/2014/main" id="{952F11CE-055A-4302-9D17-7CBCE678F1E2}"/>
              </a:ext>
            </a:extLst>
          </p:cNvPr>
          <p:cNvPicPr>
            <a:picLocks noChangeAspect="1"/>
          </p:cNvPicPr>
          <p:nvPr/>
        </p:nvPicPr>
        <p:blipFill>
          <a:blip r:embed="rId3"/>
          <a:stretch>
            <a:fillRect/>
          </a:stretch>
        </p:blipFill>
        <p:spPr>
          <a:xfrm>
            <a:off x="947905" y="1730244"/>
            <a:ext cx="7248190" cy="4018612"/>
          </a:xfrm>
          <a:prstGeom prst="rect">
            <a:avLst/>
          </a:prstGeom>
        </p:spPr>
      </p:pic>
    </p:spTree>
    <p:extLst>
      <p:ext uri="{BB962C8B-B14F-4D97-AF65-F5344CB8AC3E}">
        <p14:creationId xmlns:p14="http://schemas.microsoft.com/office/powerpoint/2010/main" val="233854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2.13</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903"/>
            <a:ext cx="8274050" cy="405683"/>
          </a:xfrm>
        </p:spPr>
        <p:txBody>
          <a:bodyPr wrap="square" lIns="0" tIns="18000" rIns="0" bIns="18000" anchor="ctr">
            <a:spAutoFit/>
          </a:bodyPr>
          <a:lstStyle/>
          <a:p>
            <a:pPr marL="0" indent="0">
              <a:buNone/>
            </a:pPr>
            <a:r>
              <a:rPr lang="en-US" sz="2400" dirty="0"/>
              <a:t>Some of the </a:t>
            </a:r>
            <a:r>
              <a:rPr lang="en-US" sz="2400" dirty="0" err="1"/>
              <a:t>Pthreads</a:t>
            </a:r>
            <a:r>
              <a:rPr lang="en-US" sz="2400" dirty="0"/>
              <a:t> function calls.</a:t>
            </a:r>
          </a:p>
        </p:txBody>
      </p:sp>
      <p:pic>
        <p:nvPicPr>
          <p:cNvPr id="6" name="Picture 5" descr="The table illustrates the list of Pthreads function calls with their description.&#10;Long description is available in notes, Press F6.">
            <a:extLst>
              <a:ext uri="{FF2B5EF4-FFF2-40B4-BE49-F238E27FC236}">
                <a16:creationId xmlns:a16="http://schemas.microsoft.com/office/drawing/2014/main" id="{243EE530-5302-4079-AD6E-E047ED590CFB}"/>
              </a:ext>
            </a:extLst>
          </p:cNvPr>
          <p:cNvPicPr>
            <a:picLocks noChangeAspect="1"/>
          </p:cNvPicPr>
          <p:nvPr/>
        </p:nvPicPr>
        <p:blipFill>
          <a:blip r:embed="rId3"/>
          <a:stretch>
            <a:fillRect/>
          </a:stretch>
        </p:blipFill>
        <p:spPr>
          <a:xfrm>
            <a:off x="582107" y="2136909"/>
            <a:ext cx="7979785" cy="2584181"/>
          </a:xfrm>
          <a:prstGeom prst="rect">
            <a:avLst/>
          </a:prstGeom>
        </p:spPr>
      </p:pic>
    </p:spTree>
    <p:extLst>
      <p:ext uri="{BB962C8B-B14F-4D97-AF65-F5344CB8AC3E}">
        <p14:creationId xmlns:p14="http://schemas.microsoft.com/office/powerpoint/2010/main" val="2139567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2.14</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903"/>
            <a:ext cx="8274050" cy="405683"/>
          </a:xfrm>
        </p:spPr>
        <p:txBody>
          <a:bodyPr wrap="square" lIns="0" tIns="18000" rIns="0" bIns="18000" anchor="ctr">
            <a:spAutoFit/>
          </a:bodyPr>
          <a:lstStyle/>
          <a:p>
            <a:pPr marL="0" indent="0">
              <a:buNone/>
            </a:pPr>
            <a:r>
              <a:rPr lang="en-US" sz="2400" dirty="0"/>
              <a:t>An example program using threads.</a:t>
            </a:r>
          </a:p>
        </p:txBody>
      </p:sp>
      <p:pic>
        <p:nvPicPr>
          <p:cNvPr id="4" name="Picture 3" descr="The figure illustrates the programming code using threads.&#10;Long description is available in notes, Press F6.">
            <a:extLst>
              <a:ext uri="{FF2B5EF4-FFF2-40B4-BE49-F238E27FC236}">
                <a16:creationId xmlns:a16="http://schemas.microsoft.com/office/drawing/2014/main" id="{42767B10-26F2-46EE-A24D-7B56CE80E454}"/>
              </a:ext>
            </a:extLst>
          </p:cNvPr>
          <p:cNvPicPr>
            <a:picLocks noChangeAspect="1"/>
          </p:cNvPicPr>
          <p:nvPr/>
        </p:nvPicPr>
        <p:blipFill>
          <a:blip r:embed="rId3"/>
          <a:stretch>
            <a:fillRect/>
          </a:stretch>
        </p:blipFill>
        <p:spPr>
          <a:xfrm>
            <a:off x="2043990" y="1451749"/>
            <a:ext cx="5056021" cy="4834397"/>
          </a:xfrm>
          <a:prstGeom prst="rect">
            <a:avLst/>
          </a:prstGeom>
        </p:spPr>
      </p:pic>
    </p:spTree>
    <p:extLst>
      <p:ext uri="{BB962C8B-B14F-4D97-AF65-F5344CB8AC3E}">
        <p14:creationId xmlns:p14="http://schemas.microsoft.com/office/powerpoint/2010/main" val="134850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2.15</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384"/>
            <a:ext cx="8274050" cy="775015"/>
          </a:xfrm>
        </p:spPr>
        <p:txBody>
          <a:bodyPr wrap="square" lIns="0" tIns="18000" rIns="0" bIns="18000" anchor="ctr">
            <a:spAutoFit/>
          </a:bodyPr>
          <a:lstStyle/>
          <a:p>
            <a:pPr marL="0" indent="0">
              <a:buNone/>
            </a:pPr>
            <a:r>
              <a:rPr lang="en-US" sz="2400" dirty="0"/>
              <a:t>(a) A user-level threads package. (b) A threads package managed by the kernel.</a:t>
            </a:r>
          </a:p>
        </p:txBody>
      </p:sp>
      <p:pic>
        <p:nvPicPr>
          <p:cNvPr id="6" name="Picture 5" descr="The figure consists of two parts that illustrate a user-level threads package and a threads package managed by the kernel.&#10;Long description is available in notes, Press F6.">
            <a:extLst>
              <a:ext uri="{FF2B5EF4-FFF2-40B4-BE49-F238E27FC236}">
                <a16:creationId xmlns:a16="http://schemas.microsoft.com/office/drawing/2014/main" id="{A8FDC00A-9AF3-4050-86F7-61101F9DBEFA}"/>
              </a:ext>
            </a:extLst>
          </p:cNvPr>
          <p:cNvPicPr>
            <a:picLocks noChangeAspect="1"/>
          </p:cNvPicPr>
          <p:nvPr/>
        </p:nvPicPr>
        <p:blipFill>
          <a:blip r:embed="rId3"/>
          <a:stretch>
            <a:fillRect/>
          </a:stretch>
        </p:blipFill>
        <p:spPr>
          <a:xfrm>
            <a:off x="685540" y="1983651"/>
            <a:ext cx="7772920" cy="3615310"/>
          </a:xfrm>
          <a:prstGeom prst="rect">
            <a:avLst/>
          </a:prstGeom>
        </p:spPr>
      </p:pic>
    </p:spTree>
    <p:extLst>
      <p:ext uri="{BB962C8B-B14F-4D97-AF65-F5344CB8AC3E}">
        <p14:creationId xmlns:p14="http://schemas.microsoft.com/office/powerpoint/2010/main" val="137904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2.16</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896"/>
            <a:ext cx="8274050" cy="405683"/>
          </a:xfrm>
        </p:spPr>
        <p:txBody>
          <a:bodyPr wrap="square" lIns="0" tIns="18000" rIns="0" bIns="18000" anchor="ctr">
            <a:spAutoFit/>
          </a:bodyPr>
          <a:lstStyle/>
          <a:p>
            <a:pPr marL="0" indent="0">
              <a:buNone/>
            </a:pPr>
            <a:r>
              <a:rPr lang="en-US" sz="2400" dirty="0"/>
              <a:t>Multiplexing user-level threads onto kernel-level threads.</a:t>
            </a:r>
          </a:p>
        </p:txBody>
      </p:sp>
      <p:pic>
        <p:nvPicPr>
          <p:cNvPr id="4" name="Picture 3" descr="The figure illustrates multiplexing user-level threads onto kernel-level threads.&#10;Long description is available in notes, Press F6.">
            <a:extLst>
              <a:ext uri="{FF2B5EF4-FFF2-40B4-BE49-F238E27FC236}">
                <a16:creationId xmlns:a16="http://schemas.microsoft.com/office/drawing/2014/main" id="{B63C4681-AD8E-4B20-98AC-6584D6206285}"/>
              </a:ext>
            </a:extLst>
          </p:cNvPr>
          <p:cNvPicPr>
            <a:picLocks noChangeAspect="1"/>
          </p:cNvPicPr>
          <p:nvPr/>
        </p:nvPicPr>
        <p:blipFill>
          <a:blip r:embed="rId3"/>
          <a:stretch>
            <a:fillRect/>
          </a:stretch>
        </p:blipFill>
        <p:spPr>
          <a:xfrm>
            <a:off x="975025" y="1663291"/>
            <a:ext cx="7193950" cy="4256034"/>
          </a:xfrm>
          <a:prstGeom prst="rect">
            <a:avLst/>
          </a:prstGeom>
        </p:spPr>
      </p:pic>
    </p:spTree>
    <p:extLst>
      <p:ext uri="{BB962C8B-B14F-4D97-AF65-F5344CB8AC3E}">
        <p14:creationId xmlns:p14="http://schemas.microsoft.com/office/powerpoint/2010/main" val="174274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9948" y="218451"/>
            <a:ext cx="8274050" cy="590349"/>
          </a:xfrm>
        </p:spPr>
        <p:txBody>
          <a:bodyPr wrap="square" lIns="0" tIns="18000" rIns="0" bIns="18000" anchor="ctr">
            <a:spAutoFit/>
          </a:bodyPr>
          <a:lstStyle/>
          <a:p>
            <a:r>
              <a:rPr lang="en-US" dirty="0"/>
              <a:t>Figure 2.1</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890"/>
            <a:ext cx="8274050" cy="1144347"/>
          </a:xfrm>
        </p:spPr>
        <p:txBody>
          <a:bodyPr wrap="square" lIns="0" tIns="18000" rIns="0" bIns="18000" anchor="ctr">
            <a:spAutoFit/>
          </a:bodyPr>
          <a:lstStyle/>
          <a:p>
            <a:pPr marL="0" indent="0">
              <a:buNone/>
            </a:pPr>
            <a:r>
              <a:rPr lang="en-US" sz="2400" dirty="0"/>
              <a:t>(a) Multiprogramming four programs. (b) Conceptual model of four independent, sequential processes. (c) Only one program is active at once.</a:t>
            </a:r>
          </a:p>
        </p:txBody>
      </p:sp>
      <p:pic>
        <p:nvPicPr>
          <p:cNvPr id="6" name="Picture 5" descr="The figure consists of three parts labeled (a), (b), and (c) that illustrate (a) Multiprogramming four programs. (b) Conceptual model of four independent, sequential processes. (c) Only one program is active at once.&#10;Long description is available in notes, Press F6.">
            <a:extLst>
              <a:ext uri="{FF2B5EF4-FFF2-40B4-BE49-F238E27FC236}">
                <a16:creationId xmlns:a16="http://schemas.microsoft.com/office/drawing/2014/main" id="{FB9921D1-45F0-4888-8915-A25E949EC8C8}"/>
              </a:ext>
            </a:extLst>
          </p:cNvPr>
          <p:cNvPicPr>
            <a:picLocks noChangeAspect="1"/>
          </p:cNvPicPr>
          <p:nvPr/>
        </p:nvPicPr>
        <p:blipFill>
          <a:blip r:embed="rId3"/>
          <a:stretch>
            <a:fillRect/>
          </a:stretch>
        </p:blipFill>
        <p:spPr>
          <a:xfrm>
            <a:off x="552713" y="2770430"/>
            <a:ext cx="8038574" cy="2536341"/>
          </a:xfrm>
          <a:prstGeom prst="rect">
            <a:avLst/>
          </a:prstGeom>
        </p:spPr>
      </p:pic>
    </p:spTree>
    <p:extLst>
      <p:ext uri="{BB962C8B-B14F-4D97-AF65-F5344CB8AC3E}">
        <p14:creationId xmlns:p14="http://schemas.microsoft.com/office/powerpoint/2010/main" val="10453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2.17</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896"/>
            <a:ext cx="8274050" cy="405683"/>
          </a:xfrm>
        </p:spPr>
        <p:txBody>
          <a:bodyPr wrap="square" lIns="0" tIns="18000" rIns="0" bIns="18000" anchor="ctr">
            <a:spAutoFit/>
          </a:bodyPr>
          <a:lstStyle/>
          <a:p>
            <a:pPr marL="0" indent="0">
              <a:buNone/>
            </a:pPr>
            <a:r>
              <a:rPr lang="en-US" sz="2400" dirty="0"/>
              <a:t>Conflicts between threads over the use of a global variable.</a:t>
            </a:r>
          </a:p>
        </p:txBody>
      </p:sp>
      <p:pic>
        <p:nvPicPr>
          <p:cNvPr id="6" name="Picture 5" descr="The figure illustrates Conflicts between threads over the use of a global variable.&#10;Long description is available in notes, Press F6.">
            <a:extLst>
              <a:ext uri="{FF2B5EF4-FFF2-40B4-BE49-F238E27FC236}">
                <a16:creationId xmlns:a16="http://schemas.microsoft.com/office/drawing/2014/main" id="{5D2B07E0-3010-4508-8437-9BBCF0BA06BF}"/>
              </a:ext>
            </a:extLst>
          </p:cNvPr>
          <p:cNvPicPr>
            <a:picLocks noChangeAspect="1"/>
          </p:cNvPicPr>
          <p:nvPr/>
        </p:nvPicPr>
        <p:blipFill>
          <a:blip r:embed="rId3"/>
          <a:stretch>
            <a:fillRect/>
          </a:stretch>
        </p:blipFill>
        <p:spPr>
          <a:xfrm>
            <a:off x="1170077" y="1612740"/>
            <a:ext cx="6803847" cy="4236362"/>
          </a:xfrm>
          <a:prstGeom prst="rect">
            <a:avLst/>
          </a:prstGeom>
        </p:spPr>
      </p:pic>
    </p:spTree>
    <p:extLst>
      <p:ext uri="{BB962C8B-B14F-4D97-AF65-F5344CB8AC3E}">
        <p14:creationId xmlns:p14="http://schemas.microsoft.com/office/powerpoint/2010/main" val="1733428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2.18</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896"/>
            <a:ext cx="8274050" cy="405683"/>
          </a:xfrm>
        </p:spPr>
        <p:txBody>
          <a:bodyPr wrap="square" lIns="0" tIns="18000" rIns="0" bIns="18000" anchor="ctr">
            <a:spAutoFit/>
          </a:bodyPr>
          <a:lstStyle/>
          <a:p>
            <a:pPr marL="0" indent="0">
              <a:buNone/>
            </a:pPr>
            <a:r>
              <a:rPr lang="en-US" sz="2400" dirty="0"/>
              <a:t>Threads can have private global variables.</a:t>
            </a:r>
          </a:p>
        </p:txBody>
      </p:sp>
      <p:pic>
        <p:nvPicPr>
          <p:cNvPr id="4" name="Picture 3" descr="The figure illustrates threads having private global variables.&#10;Long description is available in notes, Press F6.">
            <a:extLst>
              <a:ext uri="{FF2B5EF4-FFF2-40B4-BE49-F238E27FC236}">
                <a16:creationId xmlns:a16="http://schemas.microsoft.com/office/drawing/2014/main" id="{41B60ABB-711B-483A-A0E6-659BB7EB7991}"/>
              </a:ext>
            </a:extLst>
          </p:cNvPr>
          <p:cNvPicPr>
            <a:picLocks noChangeAspect="1"/>
          </p:cNvPicPr>
          <p:nvPr/>
        </p:nvPicPr>
        <p:blipFill>
          <a:blip r:embed="rId3"/>
          <a:stretch>
            <a:fillRect/>
          </a:stretch>
        </p:blipFill>
        <p:spPr>
          <a:xfrm>
            <a:off x="2564829" y="1555454"/>
            <a:ext cx="4014343" cy="4575222"/>
          </a:xfrm>
          <a:prstGeom prst="rect">
            <a:avLst/>
          </a:prstGeom>
        </p:spPr>
      </p:pic>
    </p:spTree>
    <p:extLst>
      <p:ext uri="{BB962C8B-B14F-4D97-AF65-F5344CB8AC3E}">
        <p14:creationId xmlns:p14="http://schemas.microsoft.com/office/powerpoint/2010/main" val="1138770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2.19</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866"/>
            <a:ext cx="3469616" cy="1144347"/>
          </a:xfrm>
        </p:spPr>
        <p:txBody>
          <a:bodyPr wrap="square" lIns="0" tIns="18000" rIns="0" bIns="18000" anchor="ctr">
            <a:spAutoFit/>
          </a:bodyPr>
          <a:lstStyle/>
          <a:p>
            <a:pPr marL="0" indent="0">
              <a:buNone/>
            </a:pPr>
            <a:r>
              <a:rPr lang="en-US" sz="2400" dirty="0"/>
              <a:t>An event-driven thank-you server (pseudo code).</a:t>
            </a:r>
          </a:p>
        </p:txBody>
      </p:sp>
      <p:pic>
        <p:nvPicPr>
          <p:cNvPr id="6" name="Picture 5" descr="The figure illustrates the programming pseudo-code for an event-driven thank-you server.&#10;Long description is available in notes, Press F6.">
            <a:extLst>
              <a:ext uri="{FF2B5EF4-FFF2-40B4-BE49-F238E27FC236}">
                <a16:creationId xmlns:a16="http://schemas.microsoft.com/office/drawing/2014/main" id="{D10A2792-7D0D-4B9C-B76F-A5C9C09EE561}"/>
              </a:ext>
            </a:extLst>
          </p:cNvPr>
          <p:cNvPicPr>
            <a:picLocks noChangeAspect="1"/>
          </p:cNvPicPr>
          <p:nvPr/>
        </p:nvPicPr>
        <p:blipFill>
          <a:blip r:embed="rId3"/>
          <a:stretch>
            <a:fillRect/>
          </a:stretch>
        </p:blipFill>
        <p:spPr>
          <a:xfrm>
            <a:off x="4763863" y="992162"/>
            <a:ext cx="3756949" cy="5253235"/>
          </a:xfrm>
          <a:prstGeom prst="rect">
            <a:avLst/>
          </a:prstGeom>
        </p:spPr>
      </p:pic>
    </p:spTree>
    <p:extLst>
      <p:ext uri="{BB962C8B-B14F-4D97-AF65-F5344CB8AC3E}">
        <p14:creationId xmlns:p14="http://schemas.microsoft.com/office/powerpoint/2010/main" val="15943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2.20</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889"/>
            <a:ext cx="8274050" cy="405683"/>
          </a:xfrm>
        </p:spPr>
        <p:txBody>
          <a:bodyPr wrap="square" lIns="0" tIns="18000" rIns="0" bIns="18000" anchor="ctr">
            <a:spAutoFit/>
          </a:bodyPr>
          <a:lstStyle/>
          <a:p>
            <a:pPr marL="0" indent="0">
              <a:buNone/>
            </a:pPr>
            <a:r>
              <a:rPr lang="en-US" sz="2400" dirty="0"/>
              <a:t>Three ways to construct a server.</a:t>
            </a:r>
          </a:p>
        </p:txBody>
      </p:sp>
      <p:pic>
        <p:nvPicPr>
          <p:cNvPr id="4" name="Picture 3" descr="The table illustrates the list of the models to construct a server with their characteristics.&#10;Long description is available in notes, Press F6.">
            <a:extLst>
              <a:ext uri="{FF2B5EF4-FFF2-40B4-BE49-F238E27FC236}">
                <a16:creationId xmlns:a16="http://schemas.microsoft.com/office/drawing/2014/main" id="{BC2FA5FA-0118-4B61-B70D-548291EF6541}"/>
              </a:ext>
            </a:extLst>
          </p:cNvPr>
          <p:cNvPicPr>
            <a:picLocks noChangeAspect="1"/>
          </p:cNvPicPr>
          <p:nvPr/>
        </p:nvPicPr>
        <p:blipFill>
          <a:blip r:embed="rId3"/>
          <a:stretch>
            <a:fillRect/>
          </a:stretch>
        </p:blipFill>
        <p:spPr>
          <a:xfrm>
            <a:off x="668205" y="2758027"/>
            <a:ext cx="7807591" cy="1290190"/>
          </a:xfrm>
          <a:prstGeom prst="rect">
            <a:avLst/>
          </a:prstGeom>
        </p:spPr>
      </p:pic>
    </p:spTree>
    <p:extLst>
      <p:ext uri="{BB962C8B-B14F-4D97-AF65-F5344CB8AC3E}">
        <p14:creationId xmlns:p14="http://schemas.microsoft.com/office/powerpoint/2010/main" val="255963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2.21</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374"/>
            <a:ext cx="8274050" cy="775015"/>
          </a:xfrm>
        </p:spPr>
        <p:txBody>
          <a:bodyPr wrap="square" lIns="0" tIns="18000" rIns="0" bIns="18000" anchor="ctr">
            <a:spAutoFit/>
          </a:bodyPr>
          <a:lstStyle/>
          <a:p>
            <a:pPr marL="0" indent="0">
              <a:buNone/>
            </a:pPr>
            <a:r>
              <a:rPr lang="en-US" sz="2400" dirty="0"/>
              <a:t>Two processes want to access shared memory at the same time.</a:t>
            </a:r>
          </a:p>
        </p:txBody>
      </p:sp>
      <p:pic>
        <p:nvPicPr>
          <p:cNvPr id="6" name="Picture 5" descr="The figure illustrates two processes that want to access shared memory at the same time.&#10;Long description is available in notes, Press F6.">
            <a:extLst>
              <a:ext uri="{FF2B5EF4-FFF2-40B4-BE49-F238E27FC236}">
                <a16:creationId xmlns:a16="http://schemas.microsoft.com/office/drawing/2014/main" id="{4D3B1C3F-EF67-44E0-9323-8BBF7E3B8F9A}"/>
              </a:ext>
            </a:extLst>
          </p:cNvPr>
          <p:cNvPicPr>
            <a:picLocks noChangeAspect="1"/>
          </p:cNvPicPr>
          <p:nvPr/>
        </p:nvPicPr>
        <p:blipFill>
          <a:blip r:embed="rId3"/>
          <a:stretch>
            <a:fillRect/>
          </a:stretch>
        </p:blipFill>
        <p:spPr>
          <a:xfrm>
            <a:off x="1620413" y="1940532"/>
            <a:ext cx="5903174" cy="4288142"/>
          </a:xfrm>
          <a:prstGeom prst="rect">
            <a:avLst/>
          </a:prstGeom>
        </p:spPr>
      </p:pic>
    </p:spTree>
    <p:extLst>
      <p:ext uri="{BB962C8B-B14F-4D97-AF65-F5344CB8AC3E}">
        <p14:creationId xmlns:p14="http://schemas.microsoft.com/office/powerpoint/2010/main" val="3227579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9056-3431-6CEB-9EDA-233E69FF54D1}"/>
              </a:ext>
            </a:extLst>
          </p:cNvPr>
          <p:cNvSpPr>
            <a:spLocks noGrp="1"/>
          </p:cNvSpPr>
          <p:nvPr>
            <p:ph type="title"/>
          </p:nvPr>
        </p:nvSpPr>
        <p:spPr/>
        <p:txBody>
          <a:bodyPr/>
          <a:lstStyle/>
          <a:p>
            <a:r>
              <a:rPr lang="en-US" altLang="en-US" dirty="0"/>
              <a:t>Critical Regions </a:t>
            </a:r>
            <a:endParaRPr lang="en-US" dirty="0"/>
          </a:p>
        </p:txBody>
      </p:sp>
      <p:sp>
        <p:nvSpPr>
          <p:cNvPr id="3" name="Content Placeholder 2">
            <a:extLst>
              <a:ext uri="{FF2B5EF4-FFF2-40B4-BE49-F238E27FC236}">
                <a16:creationId xmlns:a16="http://schemas.microsoft.com/office/drawing/2014/main" id="{BDE727E1-E429-F898-13FC-C7720413EF7F}"/>
              </a:ext>
            </a:extLst>
          </p:cNvPr>
          <p:cNvSpPr>
            <a:spLocks noGrp="1"/>
          </p:cNvSpPr>
          <p:nvPr>
            <p:ph sz="quarter" idx="13"/>
          </p:nvPr>
        </p:nvSpPr>
        <p:spPr/>
        <p:txBody>
          <a:bodyPr/>
          <a:lstStyle/>
          <a:p>
            <a:pPr marL="0" indent="0" eaLnBrk="1" hangingPunct="1">
              <a:buFont typeface="Arial" charset="0"/>
              <a:buNone/>
              <a:defRPr/>
            </a:pPr>
            <a:r>
              <a:rPr lang="en-US" dirty="0"/>
              <a:t>Requirements to avoid race conditions:</a:t>
            </a:r>
          </a:p>
          <a:p>
            <a:pPr marL="514350" indent="-514350" eaLnBrk="1" hangingPunct="1">
              <a:buFont typeface="+mj-lt"/>
              <a:buAutoNum type="arabicPeriod"/>
              <a:defRPr/>
            </a:pPr>
            <a:r>
              <a:rPr lang="en-US" sz="1600" dirty="0"/>
              <a:t>No two processes may be simultaneously inside their critical regions.</a:t>
            </a:r>
          </a:p>
          <a:p>
            <a:pPr marL="514350" indent="-514350" eaLnBrk="1" hangingPunct="1">
              <a:buFont typeface="+mj-lt"/>
              <a:buAutoNum type="arabicPeriod"/>
              <a:defRPr/>
            </a:pPr>
            <a:r>
              <a:rPr lang="en-US" sz="1600" dirty="0"/>
              <a:t>No assumptions may be made about speeds or the number of CPUs.</a:t>
            </a:r>
          </a:p>
          <a:p>
            <a:pPr marL="514350" indent="-514350" eaLnBrk="1" hangingPunct="1">
              <a:buFont typeface="+mj-lt"/>
              <a:buAutoNum type="arabicPeriod"/>
              <a:defRPr/>
            </a:pPr>
            <a:r>
              <a:rPr lang="en-US" sz="1600" dirty="0"/>
              <a:t>No process running outside its critical region may block other processes.</a:t>
            </a:r>
          </a:p>
          <a:p>
            <a:pPr marL="514350" indent="-514350" eaLnBrk="1" hangingPunct="1">
              <a:buFont typeface="+mj-lt"/>
              <a:buAutoNum type="arabicPeriod"/>
              <a:defRPr/>
            </a:pPr>
            <a:r>
              <a:rPr lang="en-US" sz="1600" dirty="0"/>
              <a:t>No process should have to wait forever to enter its critical region.</a:t>
            </a:r>
          </a:p>
          <a:p>
            <a:endParaRPr lang="en-US" dirty="0"/>
          </a:p>
        </p:txBody>
      </p:sp>
    </p:spTree>
    <p:extLst>
      <p:ext uri="{BB962C8B-B14F-4D97-AF65-F5344CB8AC3E}">
        <p14:creationId xmlns:p14="http://schemas.microsoft.com/office/powerpoint/2010/main" val="822355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2.22</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884"/>
            <a:ext cx="8274050" cy="405683"/>
          </a:xfrm>
        </p:spPr>
        <p:txBody>
          <a:bodyPr wrap="square" lIns="0" tIns="18000" rIns="0" bIns="18000" anchor="ctr">
            <a:spAutoFit/>
          </a:bodyPr>
          <a:lstStyle/>
          <a:p>
            <a:pPr marL="0" indent="0">
              <a:buNone/>
            </a:pPr>
            <a:r>
              <a:rPr lang="en-US" sz="2400" dirty="0"/>
              <a:t>Mutual exclusion using critical regions.</a:t>
            </a:r>
          </a:p>
        </p:txBody>
      </p:sp>
      <p:pic>
        <p:nvPicPr>
          <p:cNvPr id="4" name="Picture 3" descr="The figure illustrates mutual exclusion using critical regions.&#10;Long description is available in notes, Press F6.">
            <a:extLst>
              <a:ext uri="{FF2B5EF4-FFF2-40B4-BE49-F238E27FC236}">
                <a16:creationId xmlns:a16="http://schemas.microsoft.com/office/drawing/2014/main" id="{E3101B3C-15F2-4AF9-9CF6-6DBE3ADBF109}"/>
              </a:ext>
            </a:extLst>
          </p:cNvPr>
          <p:cNvPicPr>
            <a:picLocks noChangeAspect="1"/>
          </p:cNvPicPr>
          <p:nvPr/>
        </p:nvPicPr>
        <p:blipFill>
          <a:blip r:embed="rId3"/>
          <a:stretch>
            <a:fillRect/>
          </a:stretch>
        </p:blipFill>
        <p:spPr>
          <a:xfrm>
            <a:off x="744473" y="1652001"/>
            <a:ext cx="7655055" cy="3692015"/>
          </a:xfrm>
          <a:prstGeom prst="rect">
            <a:avLst/>
          </a:prstGeom>
        </p:spPr>
      </p:pic>
    </p:spTree>
    <p:extLst>
      <p:ext uri="{BB962C8B-B14F-4D97-AF65-F5344CB8AC3E}">
        <p14:creationId xmlns:p14="http://schemas.microsoft.com/office/powerpoint/2010/main" val="2783907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2.23</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858"/>
            <a:ext cx="8274050" cy="1144347"/>
          </a:xfrm>
        </p:spPr>
        <p:txBody>
          <a:bodyPr wrap="square" lIns="0" tIns="18000" rIns="0" bIns="18000" anchor="ctr">
            <a:spAutoFit/>
          </a:bodyPr>
          <a:lstStyle/>
          <a:p>
            <a:pPr marL="0" indent="0">
              <a:buNone/>
            </a:pPr>
            <a:r>
              <a:rPr lang="en-US" sz="2400" dirty="0"/>
              <a:t>A proposed solution to the critical-region problem. (a) Process 0. (b) Process 1. In both cases, be sure to note the semicolons terminating the while statements.</a:t>
            </a:r>
          </a:p>
        </p:txBody>
      </p:sp>
      <p:pic>
        <p:nvPicPr>
          <p:cNvPr id="6" name="Picture 5" descr="The figure illustrates the programming code of a proposed solution to the critical-region problem. (a) Process 0 and (b) Process 1, in both cases the semicolons terminate the while statements.&#10;Long description is available in notes, Press F6.">
            <a:extLst>
              <a:ext uri="{FF2B5EF4-FFF2-40B4-BE49-F238E27FC236}">
                <a16:creationId xmlns:a16="http://schemas.microsoft.com/office/drawing/2014/main" id="{C67C56BF-3D92-4C38-9639-414B4514DCF7}"/>
              </a:ext>
            </a:extLst>
          </p:cNvPr>
          <p:cNvPicPr>
            <a:picLocks noChangeAspect="1"/>
          </p:cNvPicPr>
          <p:nvPr/>
        </p:nvPicPr>
        <p:blipFill>
          <a:blip r:embed="rId3"/>
          <a:stretch>
            <a:fillRect/>
          </a:stretch>
        </p:blipFill>
        <p:spPr>
          <a:xfrm>
            <a:off x="538915" y="3011055"/>
            <a:ext cx="8066170" cy="1751741"/>
          </a:xfrm>
          <a:prstGeom prst="rect">
            <a:avLst/>
          </a:prstGeom>
        </p:spPr>
      </p:pic>
    </p:spTree>
    <p:extLst>
      <p:ext uri="{BB962C8B-B14F-4D97-AF65-F5344CB8AC3E}">
        <p14:creationId xmlns:p14="http://schemas.microsoft.com/office/powerpoint/2010/main" val="2185838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2.24</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37"/>
            <a:ext cx="8274050" cy="405683"/>
          </a:xfrm>
        </p:spPr>
        <p:txBody>
          <a:bodyPr wrap="square" lIns="0" tIns="18000" rIns="0" bIns="18000" anchor="ctr">
            <a:spAutoFit/>
          </a:bodyPr>
          <a:lstStyle/>
          <a:p>
            <a:pPr marL="0" indent="0">
              <a:buNone/>
            </a:pPr>
            <a:r>
              <a:rPr lang="en-US" sz="2400" dirty="0"/>
              <a:t>Peterson’s solution for achieving mutual exclusion.</a:t>
            </a:r>
          </a:p>
        </p:txBody>
      </p:sp>
      <p:pic>
        <p:nvPicPr>
          <p:cNvPr id="4" name="Picture 3" descr="The figure illustrates the programming code of Peterson’s solution for achieving mutual exclusion.&#10;Long description is available in notes, Press F6.">
            <a:extLst>
              <a:ext uri="{FF2B5EF4-FFF2-40B4-BE49-F238E27FC236}">
                <a16:creationId xmlns:a16="http://schemas.microsoft.com/office/drawing/2014/main" id="{C95A161D-665F-44D0-B6D1-7E6F980AB211}"/>
              </a:ext>
            </a:extLst>
          </p:cNvPr>
          <p:cNvPicPr>
            <a:picLocks noChangeAspect="1"/>
          </p:cNvPicPr>
          <p:nvPr/>
        </p:nvPicPr>
        <p:blipFill>
          <a:blip r:embed="rId3"/>
          <a:stretch>
            <a:fillRect/>
          </a:stretch>
        </p:blipFill>
        <p:spPr>
          <a:xfrm>
            <a:off x="1189575" y="1684781"/>
            <a:ext cx="6764850" cy="4471846"/>
          </a:xfrm>
          <a:prstGeom prst="rect">
            <a:avLst/>
          </a:prstGeom>
        </p:spPr>
      </p:pic>
    </p:spTree>
    <p:extLst>
      <p:ext uri="{BB962C8B-B14F-4D97-AF65-F5344CB8AC3E}">
        <p14:creationId xmlns:p14="http://schemas.microsoft.com/office/powerpoint/2010/main" val="303499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2.25</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123"/>
            <a:ext cx="8274050" cy="775015"/>
          </a:xfrm>
        </p:spPr>
        <p:txBody>
          <a:bodyPr wrap="square" lIns="0" tIns="18000" rIns="0" bIns="18000" anchor="ctr">
            <a:spAutoFit/>
          </a:bodyPr>
          <a:lstStyle/>
          <a:p>
            <a:pPr marL="0" indent="0">
              <a:buNone/>
            </a:pPr>
            <a:r>
              <a:rPr lang="en-US" sz="2400" dirty="0"/>
              <a:t>Entering and leaving a critical region using the </a:t>
            </a:r>
            <a:r>
              <a:rPr lang="en-US" sz="2400" spc="-300" dirty="0"/>
              <a:t>T S </a:t>
            </a:r>
            <a:r>
              <a:rPr lang="en-US" sz="2400" dirty="0"/>
              <a:t>L instruction.</a:t>
            </a:r>
          </a:p>
        </p:txBody>
      </p:sp>
      <p:pic>
        <p:nvPicPr>
          <p:cNvPr id="6" name="Picture 5" descr="The figure illustrates the programming code for entering and leaving a critical region using the TSL instruction.&#10;Long description is available in notes, Press F6.">
            <a:extLst>
              <a:ext uri="{FF2B5EF4-FFF2-40B4-BE49-F238E27FC236}">
                <a16:creationId xmlns:a16="http://schemas.microsoft.com/office/drawing/2014/main" id="{4BEE94A5-A880-4095-AC0C-B361BDA079A1}"/>
              </a:ext>
            </a:extLst>
          </p:cNvPr>
          <p:cNvPicPr>
            <a:picLocks noChangeAspect="1"/>
          </p:cNvPicPr>
          <p:nvPr/>
        </p:nvPicPr>
        <p:blipFill>
          <a:blip r:embed="rId3"/>
          <a:stretch>
            <a:fillRect/>
          </a:stretch>
        </p:blipFill>
        <p:spPr>
          <a:xfrm>
            <a:off x="533257" y="2395400"/>
            <a:ext cx="8077486" cy="2395001"/>
          </a:xfrm>
          <a:prstGeom prst="rect">
            <a:avLst/>
          </a:prstGeom>
        </p:spPr>
      </p:pic>
    </p:spTree>
    <p:extLst>
      <p:ext uri="{BB962C8B-B14F-4D97-AF65-F5344CB8AC3E}">
        <p14:creationId xmlns:p14="http://schemas.microsoft.com/office/powerpoint/2010/main" val="359429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405"/>
            <a:ext cx="8274050" cy="775015"/>
          </a:xfrm>
        </p:spPr>
        <p:txBody>
          <a:bodyPr wrap="square" lIns="0" tIns="18000" rIns="0" bIns="18000" anchor="ctr">
            <a:spAutoFit/>
          </a:bodyPr>
          <a:lstStyle/>
          <a:p>
            <a:pPr marL="0" indent="0">
              <a:buNone/>
            </a:pPr>
            <a:r>
              <a:rPr lang="en-US" sz="2400" dirty="0"/>
              <a:t>A process can be in running, blocked, or ready state. Transitions between these states are as shown.</a:t>
            </a:r>
          </a:p>
        </p:txBody>
      </p:sp>
      <p:pic>
        <p:nvPicPr>
          <p:cNvPr id="4" name="Picture 3" descr="The figure illustrates a process that can be in running, blocked, or ready state.&#10;Long description is available in notes, Press F6.&#10;">
            <a:extLst>
              <a:ext uri="{FF2B5EF4-FFF2-40B4-BE49-F238E27FC236}">
                <a16:creationId xmlns:a16="http://schemas.microsoft.com/office/drawing/2014/main" id="{FAFC2327-FC8A-4522-83DF-626F37466AAC}"/>
              </a:ext>
            </a:extLst>
          </p:cNvPr>
          <p:cNvPicPr>
            <a:picLocks noChangeAspect="1"/>
          </p:cNvPicPr>
          <p:nvPr/>
        </p:nvPicPr>
        <p:blipFill>
          <a:blip r:embed="rId3"/>
          <a:stretch>
            <a:fillRect/>
          </a:stretch>
        </p:blipFill>
        <p:spPr>
          <a:xfrm>
            <a:off x="528712" y="2487272"/>
            <a:ext cx="8086576" cy="1883456"/>
          </a:xfrm>
          <a:prstGeom prst="rect">
            <a:avLst/>
          </a:prstGeom>
        </p:spPr>
      </p:pic>
    </p:spTree>
    <p:extLst>
      <p:ext uri="{BB962C8B-B14F-4D97-AF65-F5344CB8AC3E}">
        <p14:creationId xmlns:p14="http://schemas.microsoft.com/office/powerpoint/2010/main" val="1205967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2.26</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123"/>
            <a:ext cx="8274050" cy="775015"/>
          </a:xfrm>
        </p:spPr>
        <p:txBody>
          <a:bodyPr wrap="square" lIns="0" tIns="18000" rIns="0" bIns="18000" anchor="ctr">
            <a:spAutoFit/>
          </a:bodyPr>
          <a:lstStyle/>
          <a:p>
            <a:pPr marL="0" indent="0">
              <a:buNone/>
            </a:pPr>
            <a:r>
              <a:rPr lang="en-US" sz="2400" dirty="0"/>
              <a:t>Entering and leaving a critical region using the </a:t>
            </a:r>
            <a:r>
              <a:rPr lang="en-US" sz="2400" spc="-300" dirty="0"/>
              <a:t>X C H </a:t>
            </a:r>
            <a:r>
              <a:rPr lang="en-US" sz="2400" dirty="0"/>
              <a:t>G instruction.</a:t>
            </a:r>
          </a:p>
        </p:txBody>
      </p:sp>
      <p:pic>
        <p:nvPicPr>
          <p:cNvPr id="4" name="Picture 3" descr="The figure illustrates the programming code for entering and leaving a critical region using the XCHG instruction.&#10;Long description is available in notes, Press F6.">
            <a:extLst>
              <a:ext uri="{FF2B5EF4-FFF2-40B4-BE49-F238E27FC236}">
                <a16:creationId xmlns:a16="http://schemas.microsoft.com/office/drawing/2014/main" id="{F115448C-79F6-4E19-9842-30A60853A4D8}"/>
              </a:ext>
            </a:extLst>
          </p:cNvPr>
          <p:cNvPicPr>
            <a:picLocks noChangeAspect="1"/>
          </p:cNvPicPr>
          <p:nvPr/>
        </p:nvPicPr>
        <p:blipFill>
          <a:blip r:embed="rId3"/>
          <a:stretch>
            <a:fillRect/>
          </a:stretch>
        </p:blipFill>
        <p:spPr>
          <a:xfrm>
            <a:off x="581081" y="2206407"/>
            <a:ext cx="7981839" cy="2479691"/>
          </a:xfrm>
          <a:prstGeom prst="rect">
            <a:avLst/>
          </a:prstGeom>
        </p:spPr>
      </p:pic>
    </p:spTree>
    <p:extLst>
      <p:ext uri="{BB962C8B-B14F-4D97-AF65-F5344CB8AC3E}">
        <p14:creationId xmlns:p14="http://schemas.microsoft.com/office/powerpoint/2010/main" val="173125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2.27</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33"/>
            <a:ext cx="8274050" cy="405683"/>
          </a:xfrm>
        </p:spPr>
        <p:txBody>
          <a:bodyPr wrap="square" lIns="0" tIns="18000" rIns="0" bIns="18000" anchor="ctr">
            <a:spAutoFit/>
          </a:bodyPr>
          <a:lstStyle/>
          <a:p>
            <a:pPr marL="0" indent="0">
              <a:buNone/>
            </a:pPr>
            <a:r>
              <a:rPr lang="en-US" sz="2400" dirty="0"/>
              <a:t>The producer-consumer problem with a fatal race condition.</a:t>
            </a:r>
          </a:p>
        </p:txBody>
      </p:sp>
      <p:pic>
        <p:nvPicPr>
          <p:cNvPr id="6" name="Picture 5" descr="The figure illustrates the programming code for the producer-consumer problem with a fatal race condition.&#10;Long description is available in notes, Press F6.">
            <a:extLst>
              <a:ext uri="{FF2B5EF4-FFF2-40B4-BE49-F238E27FC236}">
                <a16:creationId xmlns:a16="http://schemas.microsoft.com/office/drawing/2014/main" id="{465D7EB9-BEC7-401F-9AC2-E9A9F458AF2B}"/>
              </a:ext>
            </a:extLst>
          </p:cNvPr>
          <p:cNvPicPr>
            <a:picLocks noChangeAspect="1"/>
          </p:cNvPicPr>
          <p:nvPr/>
        </p:nvPicPr>
        <p:blipFill>
          <a:blip r:embed="rId3"/>
          <a:stretch>
            <a:fillRect/>
          </a:stretch>
        </p:blipFill>
        <p:spPr>
          <a:xfrm>
            <a:off x="1755035" y="1552273"/>
            <a:ext cx="5633930" cy="4719603"/>
          </a:xfrm>
          <a:prstGeom prst="rect">
            <a:avLst/>
          </a:prstGeom>
        </p:spPr>
      </p:pic>
    </p:spTree>
    <p:extLst>
      <p:ext uri="{BB962C8B-B14F-4D97-AF65-F5344CB8AC3E}">
        <p14:creationId xmlns:p14="http://schemas.microsoft.com/office/powerpoint/2010/main" val="527704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2.28</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33"/>
            <a:ext cx="8274050" cy="405683"/>
          </a:xfrm>
        </p:spPr>
        <p:txBody>
          <a:bodyPr wrap="square" lIns="0" tIns="18000" rIns="0" bIns="18000" anchor="ctr">
            <a:spAutoFit/>
          </a:bodyPr>
          <a:lstStyle/>
          <a:p>
            <a:pPr marL="0" indent="0">
              <a:buNone/>
            </a:pPr>
            <a:r>
              <a:rPr lang="en-US" sz="2400" dirty="0"/>
              <a:t>The producer-consumer problem using semaphores.</a:t>
            </a:r>
          </a:p>
        </p:txBody>
      </p:sp>
      <p:pic>
        <p:nvPicPr>
          <p:cNvPr id="4" name="Picture 3" descr="The figure illustrates the programming code for the producer-consumer problem using semaphores.&#10;Long description is available in notes, Press F6.">
            <a:extLst>
              <a:ext uri="{FF2B5EF4-FFF2-40B4-BE49-F238E27FC236}">
                <a16:creationId xmlns:a16="http://schemas.microsoft.com/office/drawing/2014/main" id="{7FA9F611-48E2-4C63-B28C-0255E20EAF52}"/>
              </a:ext>
            </a:extLst>
          </p:cNvPr>
          <p:cNvPicPr>
            <a:picLocks noChangeAspect="1"/>
          </p:cNvPicPr>
          <p:nvPr/>
        </p:nvPicPr>
        <p:blipFill>
          <a:blip r:embed="rId3"/>
          <a:stretch>
            <a:fillRect/>
          </a:stretch>
        </p:blipFill>
        <p:spPr>
          <a:xfrm>
            <a:off x="2136840" y="1471630"/>
            <a:ext cx="4870321" cy="4863653"/>
          </a:xfrm>
          <a:prstGeom prst="rect">
            <a:avLst/>
          </a:prstGeom>
        </p:spPr>
      </p:pic>
    </p:spTree>
    <p:extLst>
      <p:ext uri="{BB962C8B-B14F-4D97-AF65-F5344CB8AC3E}">
        <p14:creationId xmlns:p14="http://schemas.microsoft.com/office/powerpoint/2010/main" val="4244042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2.29</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33"/>
            <a:ext cx="8274050" cy="405683"/>
          </a:xfrm>
        </p:spPr>
        <p:txBody>
          <a:bodyPr wrap="square" lIns="0" tIns="18000" rIns="0" bIns="18000" anchor="ctr">
            <a:spAutoFit/>
          </a:bodyPr>
          <a:lstStyle/>
          <a:p>
            <a:pPr marL="0" indent="0">
              <a:buNone/>
            </a:pPr>
            <a:r>
              <a:rPr lang="en-US" sz="2400" dirty="0"/>
              <a:t>A solution to the readers and writers problem.</a:t>
            </a:r>
          </a:p>
        </p:txBody>
      </p:sp>
      <p:pic>
        <p:nvPicPr>
          <p:cNvPr id="6" name="Picture 5" descr="The figure illustrates the programming code for a solution to the reader's and writer's problem.&#10;Long description is available in notes, Press F6.">
            <a:extLst>
              <a:ext uri="{FF2B5EF4-FFF2-40B4-BE49-F238E27FC236}">
                <a16:creationId xmlns:a16="http://schemas.microsoft.com/office/drawing/2014/main" id="{3A8CEBEB-F369-43CE-8875-975E0A7103DF}"/>
              </a:ext>
            </a:extLst>
          </p:cNvPr>
          <p:cNvPicPr>
            <a:picLocks noChangeAspect="1"/>
          </p:cNvPicPr>
          <p:nvPr/>
        </p:nvPicPr>
        <p:blipFill>
          <a:blip r:embed="rId3"/>
          <a:stretch>
            <a:fillRect/>
          </a:stretch>
        </p:blipFill>
        <p:spPr>
          <a:xfrm>
            <a:off x="2214935" y="1535361"/>
            <a:ext cx="4714131" cy="4753445"/>
          </a:xfrm>
          <a:prstGeom prst="rect">
            <a:avLst/>
          </a:prstGeom>
        </p:spPr>
      </p:pic>
    </p:spTree>
    <p:extLst>
      <p:ext uri="{BB962C8B-B14F-4D97-AF65-F5344CB8AC3E}">
        <p14:creationId xmlns:p14="http://schemas.microsoft.com/office/powerpoint/2010/main" val="2227863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2.30</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33"/>
            <a:ext cx="8274050" cy="405683"/>
          </a:xfrm>
        </p:spPr>
        <p:txBody>
          <a:bodyPr wrap="square" lIns="0" tIns="18000" rIns="0" bIns="18000" anchor="ctr">
            <a:spAutoFit/>
          </a:bodyPr>
          <a:lstStyle/>
          <a:p>
            <a:pPr marL="0" indent="0">
              <a:buNone/>
            </a:pPr>
            <a:r>
              <a:rPr lang="en-US" sz="2400" dirty="0"/>
              <a:t>Implementation of </a:t>
            </a:r>
            <a:r>
              <a:rPr lang="en-US" sz="2400" i="1" dirty="0"/>
              <a:t>mutex lock </a:t>
            </a:r>
            <a:r>
              <a:rPr lang="en-US" sz="2400" dirty="0"/>
              <a:t>and </a:t>
            </a:r>
            <a:r>
              <a:rPr lang="en-US" sz="2400" i="1" dirty="0"/>
              <a:t>mutex unlock.</a:t>
            </a:r>
            <a:endParaRPr lang="en-US" sz="2400" dirty="0"/>
          </a:p>
        </p:txBody>
      </p:sp>
      <p:pic>
        <p:nvPicPr>
          <p:cNvPr id="4" name="Picture 3" descr="The figure illustrates the programming code for the implementation of mutex lock and mutex unlock.&#10;Long description is available in notes, Press F6.">
            <a:extLst>
              <a:ext uri="{FF2B5EF4-FFF2-40B4-BE49-F238E27FC236}">
                <a16:creationId xmlns:a16="http://schemas.microsoft.com/office/drawing/2014/main" id="{7EB2D577-0D0F-4D81-B70F-EB290A0259A7}"/>
              </a:ext>
            </a:extLst>
          </p:cNvPr>
          <p:cNvPicPr>
            <a:picLocks noChangeAspect="1"/>
          </p:cNvPicPr>
          <p:nvPr/>
        </p:nvPicPr>
        <p:blipFill>
          <a:blip r:embed="rId3"/>
          <a:stretch>
            <a:fillRect/>
          </a:stretch>
        </p:blipFill>
        <p:spPr>
          <a:xfrm>
            <a:off x="512578" y="2293459"/>
            <a:ext cx="8118844" cy="2685150"/>
          </a:xfrm>
          <a:prstGeom prst="rect">
            <a:avLst/>
          </a:prstGeom>
        </p:spPr>
      </p:pic>
    </p:spTree>
    <p:extLst>
      <p:ext uri="{BB962C8B-B14F-4D97-AF65-F5344CB8AC3E}">
        <p14:creationId xmlns:p14="http://schemas.microsoft.com/office/powerpoint/2010/main" val="622239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2.31</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33"/>
            <a:ext cx="8274050" cy="405683"/>
          </a:xfrm>
        </p:spPr>
        <p:txBody>
          <a:bodyPr wrap="square" lIns="0" tIns="18000" rIns="0" bIns="18000" anchor="ctr">
            <a:spAutoFit/>
          </a:bodyPr>
          <a:lstStyle/>
          <a:p>
            <a:pPr marL="0" indent="0">
              <a:buNone/>
            </a:pPr>
            <a:r>
              <a:rPr lang="en-US" sz="2400" dirty="0"/>
              <a:t>Some of the </a:t>
            </a:r>
            <a:r>
              <a:rPr lang="en-US" sz="2400" dirty="0" err="1"/>
              <a:t>Pthreads</a:t>
            </a:r>
            <a:r>
              <a:rPr lang="en-US" sz="2400" dirty="0"/>
              <a:t>’ calls relating to mutexes.</a:t>
            </a:r>
          </a:p>
        </p:txBody>
      </p:sp>
      <p:pic>
        <p:nvPicPr>
          <p:cNvPr id="6" name="Picture 5" descr="The table illustrates the list of the Pthreads’ calls relating to mutexes with their description.&#10;Long description is available in notes, Press F6.">
            <a:extLst>
              <a:ext uri="{FF2B5EF4-FFF2-40B4-BE49-F238E27FC236}">
                <a16:creationId xmlns:a16="http://schemas.microsoft.com/office/drawing/2014/main" id="{66F5BF30-9AC6-4D43-988E-79D331C5301D}"/>
              </a:ext>
            </a:extLst>
          </p:cNvPr>
          <p:cNvPicPr>
            <a:picLocks noChangeAspect="1"/>
          </p:cNvPicPr>
          <p:nvPr/>
        </p:nvPicPr>
        <p:blipFill>
          <a:blip r:embed="rId3"/>
          <a:stretch>
            <a:fillRect/>
          </a:stretch>
        </p:blipFill>
        <p:spPr>
          <a:xfrm>
            <a:off x="1014678" y="2092355"/>
            <a:ext cx="7114645" cy="2690542"/>
          </a:xfrm>
          <a:prstGeom prst="rect">
            <a:avLst/>
          </a:prstGeom>
        </p:spPr>
      </p:pic>
    </p:spTree>
    <p:extLst>
      <p:ext uri="{BB962C8B-B14F-4D97-AF65-F5344CB8AC3E}">
        <p14:creationId xmlns:p14="http://schemas.microsoft.com/office/powerpoint/2010/main" val="2463032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2.32</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33"/>
            <a:ext cx="8274050" cy="405683"/>
          </a:xfrm>
        </p:spPr>
        <p:txBody>
          <a:bodyPr wrap="square" lIns="0" tIns="18000" rIns="0" bIns="18000" anchor="ctr">
            <a:spAutoFit/>
          </a:bodyPr>
          <a:lstStyle/>
          <a:p>
            <a:pPr marL="0" indent="0">
              <a:buNone/>
            </a:pPr>
            <a:r>
              <a:rPr lang="en-US" sz="2400" dirty="0"/>
              <a:t>Some of the </a:t>
            </a:r>
            <a:r>
              <a:rPr lang="en-US" sz="2400" dirty="0" err="1"/>
              <a:t>Pthreads</a:t>
            </a:r>
            <a:r>
              <a:rPr lang="en-US" sz="2400" dirty="0"/>
              <a:t> calls relating to condition variables.</a:t>
            </a:r>
          </a:p>
        </p:txBody>
      </p:sp>
      <p:pic>
        <p:nvPicPr>
          <p:cNvPr id="4" name="Picture 3" descr="The table illustrates the list of the Pthreads calls relating to condition variables with their description.&#10;Long description is available in notes, Press F6.">
            <a:extLst>
              <a:ext uri="{FF2B5EF4-FFF2-40B4-BE49-F238E27FC236}">
                <a16:creationId xmlns:a16="http://schemas.microsoft.com/office/drawing/2014/main" id="{C3DCDC0C-190C-4609-85C7-F9FB14F4865D}"/>
              </a:ext>
            </a:extLst>
          </p:cNvPr>
          <p:cNvPicPr>
            <a:picLocks noChangeAspect="1"/>
          </p:cNvPicPr>
          <p:nvPr/>
        </p:nvPicPr>
        <p:blipFill>
          <a:blip r:embed="rId3"/>
          <a:stretch>
            <a:fillRect/>
          </a:stretch>
        </p:blipFill>
        <p:spPr>
          <a:xfrm>
            <a:off x="548763" y="2304331"/>
            <a:ext cx="8046474" cy="2249339"/>
          </a:xfrm>
          <a:prstGeom prst="rect">
            <a:avLst/>
          </a:prstGeom>
        </p:spPr>
      </p:pic>
    </p:spTree>
    <p:extLst>
      <p:ext uri="{BB962C8B-B14F-4D97-AF65-F5344CB8AC3E}">
        <p14:creationId xmlns:p14="http://schemas.microsoft.com/office/powerpoint/2010/main" val="88183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2.33</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607"/>
            <a:ext cx="3322967" cy="1144347"/>
          </a:xfrm>
        </p:spPr>
        <p:txBody>
          <a:bodyPr wrap="square" lIns="0" tIns="18000" rIns="0" bIns="18000" anchor="ctr">
            <a:spAutoFit/>
          </a:bodyPr>
          <a:lstStyle/>
          <a:p>
            <a:pPr marL="0" indent="0">
              <a:buNone/>
            </a:pPr>
            <a:r>
              <a:rPr lang="en-US" sz="2400" dirty="0"/>
              <a:t>Using threads to solve the producer-consumer problem.</a:t>
            </a:r>
          </a:p>
        </p:txBody>
      </p:sp>
      <p:pic>
        <p:nvPicPr>
          <p:cNvPr id="6" name="Picture 5" descr="The figure illustrates the programming code to solve the producer-consumer problem by using threads.&#10;Long description is available in notes, Press F6.">
            <a:extLst>
              <a:ext uri="{FF2B5EF4-FFF2-40B4-BE49-F238E27FC236}">
                <a16:creationId xmlns:a16="http://schemas.microsoft.com/office/drawing/2014/main" id="{1A4B4171-8399-45A1-A6FF-5DABEE2F2AF7}"/>
              </a:ext>
            </a:extLst>
          </p:cNvPr>
          <p:cNvPicPr>
            <a:picLocks noChangeAspect="1"/>
          </p:cNvPicPr>
          <p:nvPr/>
        </p:nvPicPr>
        <p:blipFill>
          <a:blip r:embed="rId3"/>
          <a:stretch>
            <a:fillRect/>
          </a:stretch>
        </p:blipFill>
        <p:spPr>
          <a:xfrm>
            <a:off x="4236528" y="975431"/>
            <a:ext cx="4397545" cy="5286693"/>
          </a:xfrm>
          <a:prstGeom prst="rect">
            <a:avLst/>
          </a:prstGeom>
        </p:spPr>
      </p:pic>
    </p:spTree>
    <p:extLst>
      <p:ext uri="{BB962C8B-B14F-4D97-AF65-F5344CB8AC3E}">
        <p14:creationId xmlns:p14="http://schemas.microsoft.com/office/powerpoint/2010/main" val="2628225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2.34</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31"/>
            <a:ext cx="8274050" cy="405683"/>
          </a:xfrm>
        </p:spPr>
        <p:txBody>
          <a:bodyPr wrap="square" lIns="0" tIns="18000" rIns="0" bIns="18000" anchor="ctr">
            <a:spAutoFit/>
          </a:bodyPr>
          <a:lstStyle/>
          <a:p>
            <a:pPr marL="0" indent="0">
              <a:buNone/>
            </a:pPr>
            <a:r>
              <a:rPr lang="en-US" sz="2400" dirty="0"/>
              <a:t>A monitor.</a:t>
            </a:r>
          </a:p>
        </p:txBody>
      </p:sp>
      <p:pic>
        <p:nvPicPr>
          <p:cNvPr id="4" name="Picture 3" descr="The figure illustrates a monitor written in an imaginary language, Pidgin Pascal.&#10;Long description is available in notes, Press F6.">
            <a:extLst>
              <a:ext uri="{FF2B5EF4-FFF2-40B4-BE49-F238E27FC236}">
                <a16:creationId xmlns:a16="http://schemas.microsoft.com/office/drawing/2014/main" id="{E23F9FE6-4EFC-476C-9B57-D516744835D6}"/>
              </a:ext>
            </a:extLst>
          </p:cNvPr>
          <p:cNvPicPr>
            <a:picLocks noChangeAspect="1"/>
          </p:cNvPicPr>
          <p:nvPr/>
        </p:nvPicPr>
        <p:blipFill>
          <a:blip r:embed="rId3"/>
          <a:stretch>
            <a:fillRect/>
          </a:stretch>
        </p:blipFill>
        <p:spPr>
          <a:xfrm>
            <a:off x="2813292" y="1626780"/>
            <a:ext cx="3517416" cy="4484330"/>
          </a:xfrm>
          <a:prstGeom prst="rect">
            <a:avLst/>
          </a:prstGeom>
        </p:spPr>
      </p:pic>
    </p:spTree>
    <p:extLst>
      <p:ext uri="{BB962C8B-B14F-4D97-AF65-F5344CB8AC3E}">
        <p14:creationId xmlns:p14="http://schemas.microsoft.com/office/powerpoint/2010/main" val="526394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2.35</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48694"/>
            <a:ext cx="3883684" cy="2252343"/>
          </a:xfrm>
        </p:spPr>
        <p:txBody>
          <a:bodyPr wrap="square" lIns="0" tIns="18000" rIns="0" bIns="18000" anchor="ctr">
            <a:spAutoFit/>
          </a:bodyPr>
          <a:lstStyle/>
          <a:p>
            <a:pPr marL="0" indent="0">
              <a:buNone/>
            </a:pPr>
            <a:r>
              <a:rPr lang="en-US" sz="2400" dirty="0"/>
              <a:t>An outline of the producer-consumer problem with monitors. Only one monitor procedure at a time is active. The buffer has </a:t>
            </a:r>
            <a:r>
              <a:rPr lang="en-US" sz="2400" i="1" dirty="0"/>
              <a:t>N </a:t>
            </a:r>
            <a:r>
              <a:rPr lang="en-US" sz="2400" dirty="0"/>
              <a:t>slots.</a:t>
            </a:r>
          </a:p>
        </p:txBody>
      </p:sp>
      <p:pic>
        <p:nvPicPr>
          <p:cNvPr id="6" name="Picture 5" descr="The figure illustrates the programming code for an outline of the producer-consumer problem with monitors, only one monitor procedure at a time is active and the buffer has N slots.&#10;Long description is available in notes, Press F6.">
            <a:extLst>
              <a:ext uri="{FF2B5EF4-FFF2-40B4-BE49-F238E27FC236}">
                <a16:creationId xmlns:a16="http://schemas.microsoft.com/office/drawing/2014/main" id="{FE1B4A65-1DDA-4875-A519-B38E6770E472}"/>
              </a:ext>
            </a:extLst>
          </p:cNvPr>
          <p:cNvPicPr>
            <a:picLocks noChangeAspect="1"/>
          </p:cNvPicPr>
          <p:nvPr/>
        </p:nvPicPr>
        <p:blipFill>
          <a:blip r:embed="rId3"/>
          <a:stretch>
            <a:fillRect/>
          </a:stretch>
        </p:blipFill>
        <p:spPr>
          <a:xfrm>
            <a:off x="5426382" y="899318"/>
            <a:ext cx="2380157" cy="5427024"/>
          </a:xfrm>
          <a:prstGeom prst="rect">
            <a:avLst/>
          </a:prstGeom>
        </p:spPr>
      </p:pic>
    </p:spTree>
    <p:extLst>
      <p:ext uri="{BB962C8B-B14F-4D97-AF65-F5344CB8AC3E}">
        <p14:creationId xmlns:p14="http://schemas.microsoft.com/office/powerpoint/2010/main" val="1075640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00B0-CA94-5636-291F-FE06C2FB7BD4}"/>
              </a:ext>
            </a:extLst>
          </p:cNvPr>
          <p:cNvSpPr>
            <a:spLocks noGrp="1"/>
          </p:cNvSpPr>
          <p:nvPr>
            <p:ph type="title"/>
          </p:nvPr>
        </p:nvSpPr>
        <p:spPr/>
        <p:txBody>
          <a:bodyPr/>
          <a:lstStyle/>
          <a:p>
            <a:r>
              <a:rPr lang="en-US" altLang="en-US" dirty="0"/>
              <a:t>Process Creation</a:t>
            </a:r>
            <a:endParaRPr lang="en-US" dirty="0"/>
          </a:p>
        </p:txBody>
      </p:sp>
      <p:sp>
        <p:nvSpPr>
          <p:cNvPr id="3" name="Content Placeholder 2">
            <a:extLst>
              <a:ext uri="{FF2B5EF4-FFF2-40B4-BE49-F238E27FC236}">
                <a16:creationId xmlns:a16="http://schemas.microsoft.com/office/drawing/2014/main" id="{FC562C8B-8F02-39C4-7B41-90B202A0549A}"/>
              </a:ext>
            </a:extLst>
          </p:cNvPr>
          <p:cNvSpPr>
            <a:spLocks noGrp="1"/>
          </p:cNvSpPr>
          <p:nvPr>
            <p:ph sz="quarter" idx="13"/>
          </p:nvPr>
        </p:nvSpPr>
        <p:spPr/>
        <p:txBody>
          <a:bodyPr/>
          <a:lstStyle/>
          <a:p>
            <a:pPr marL="0" indent="0" eaLnBrk="1" hangingPunct="1">
              <a:buFont typeface="Arial" charset="0"/>
              <a:buNone/>
              <a:defRPr/>
            </a:pPr>
            <a:r>
              <a:rPr lang="en-US" dirty="0"/>
              <a:t>Four principal events that cause processes to be created:</a:t>
            </a:r>
          </a:p>
          <a:p>
            <a:pPr marL="514350" indent="-514350" eaLnBrk="1" hangingPunct="1">
              <a:buFont typeface="+mj-lt"/>
              <a:buAutoNum type="arabicPeriod"/>
              <a:defRPr/>
            </a:pPr>
            <a:r>
              <a:rPr lang="en-US" dirty="0"/>
              <a:t>System initialization.</a:t>
            </a:r>
          </a:p>
          <a:p>
            <a:pPr marL="514350" indent="-514350" eaLnBrk="1" hangingPunct="1">
              <a:buFont typeface="+mj-lt"/>
              <a:buAutoNum type="arabicPeriod"/>
              <a:defRPr/>
            </a:pPr>
            <a:r>
              <a:rPr lang="en-US" dirty="0"/>
              <a:t>Execution of a process creation system call by a running process.</a:t>
            </a:r>
          </a:p>
          <a:p>
            <a:pPr marL="514350" indent="-514350" eaLnBrk="1" hangingPunct="1">
              <a:buFont typeface="+mj-lt"/>
              <a:buAutoNum type="arabicPeriod"/>
              <a:defRPr/>
            </a:pPr>
            <a:r>
              <a:rPr lang="en-US" dirty="0"/>
              <a:t>A user request to create a new process.</a:t>
            </a:r>
          </a:p>
          <a:p>
            <a:pPr marL="514350" indent="-514350" eaLnBrk="1" hangingPunct="1">
              <a:buFont typeface="+mj-lt"/>
              <a:buAutoNum type="arabicPeriod"/>
              <a:defRPr/>
            </a:pPr>
            <a:r>
              <a:rPr lang="en-US" dirty="0"/>
              <a:t>Initiation of a batch job.</a:t>
            </a:r>
          </a:p>
          <a:p>
            <a:endParaRPr lang="en-US" dirty="0"/>
          </a:p>
        </p:txBody>
      </p:sp>
    </p:spTree>
    <p:extLst>
      <p:ext uri="{BB962C8B-B14F-4D97-AF65-F5344CB8AC3E}">
        <p14:creationId xmlns:p14="http://schemas.microsoft.com/office/powerpoint/2010/main" val="3161969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2.36</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115"/>
            <a:ext cx="3883684" cy="775015"/>
          </a:xfrm>
        </p:spPr>
        <p:txBody>
          <a:bodyPr wrap="square" lIns="0" tIns="18000" rIns="0" bIns="18000" anchor="ctr">
            <a:spAutoFit/>
          </a:bodyPr>
          <a:lstStyle/>
          <a:p>
            <a:pPr marL="0" indent="0">
              <a:buNone/>
            </a:pPr>
            <a:r>
              <a:rPr lang="en-US" sz="2400" dirty="0"/>
              <a:t>A solution to the producer-consumer problem in Java.</a:t>
            </a:r>
          </a:p>
        </p:txBody>
      </p:sp>
      <p:pic>
        <p:nvPicPr>
          <p:cNvPr id="4" name="Picture 3" descr="The figure illustrates the programming code for a solution to the producer-consumer problem in Java.&#10;Long description is available in notes, Press F6.">
            <a:extLst>
              <a:ext uri="{FF2B5EF4-FFF2-40B4-BE49-F238E27FC236}">
                <a16:creationId xmlns:a16="http://schemas.microsoft.com/office/drawing/2014/main" id="{FF171FE4-0EC0-4A77-9786-674BE231673C}"/>
              </a:ext>
            </a:extLst>
          </p:cNvPr>
          <p:cNvPicPr>
            <a:picLocks noChangeAspect="1"/>
          </p:cNvPicPr>
          <p:nvPr/>
        </p:nvPicPr>
        <p:blipFill>
          <a:blip r:embed="rId3"/>
          <a:stretch>
            <a:fillRect/>
          </a:stretch>
        </p:blipFill>
        <p:spPr>
          <a:xfrm>
            <a:off x="5030112" y="892054"/>
            <a:ext cx="3103684" cy="5351181"/>
          </a:xfrm>
          <a:prstGeom prst="rect">
            <a:avLst/>
          </a:prstGeom>
        </p:spPr>
      </p:pic>
    </p:spTree>
    <p:extLst>
      <p:ext uri="{BB962C8B-B14F-4D97-AF65-F5344CB8AC3E}">
        <p14:creationId xmlns:p14="http://schemas.microsoft.com/office/powerpoint/2010/main" val="2869282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2.37</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28"/>
            <a:ext cx="8274050" cy="405683"/>
          </a:xfrm>
        </p:spPr>
        <p:txBody>
          <a:bodyPr wrap="square" lIns="0" tIns="18000" rIns="0" bIns="18000" anchor="ctr">
            <a:spAutoFit/>
          </a:bodyPr>
          <a:lstStyle/>
          <a:p>
            <a:pPr marL="0" indent="0">
              <a:buNone/>
            </a:pPr>
            <a:r>
              <a:rPr lang="en-US" sz="2400" dirty="0"/>
              <a:t>The producer-consumer problem with </a:t>
            </a:r>
            <a:r>
              <a:rPr lang="en-US" sz="2400" i="1" dirty="0"/>
              <a:t>N </a:t>
            </a:r>
            <a:r>
              <a:rPr lang="en-US" sz="2400" dirty="0"/>
              <a:t>messages.</a:t>
            </a:r>
          </a:p>
        </p:txBody>
      </p:sp>
      <p:pic>
        <p:nvPicPr>
          <p:cNvPr id="6" name="Picture 5" descr="The figure illustrates the programming code for the producer-consumer problem with N messages.&#10;Long description is available in notes, Press F6.">
            <a:extLst>
              <a:ext uri="{FF2B5EF4-FFF2-40B4-BE49-F238E27FC236}">
                <a16:creationId xmlns:a16="http://schemas.microsoft.com/office/drawing/2014/main" id="{9688905D-F8AA-4E13-9B7F-6D2BA9BD02CF}"/>
              </a:ext>
            </a:extLst>
          </p:cNvPr>
          <p:cNvPicPr>
            <a:picLocks noChangeAspect="1"/>
          </p:cNvPicPr>
          <p:nvPr/>
        </p:nvPicPr>
        <p:blipFill>
          <a:blip r:embed="rId3"/>
          <a:stretch>
            <a:fillRect/>
          </a:stretch>
        </p:blipFill>
        <p:spPr>
          <a:xfrm>
            <a:off x="1783554" y="1453085"/>
            <a:ext cx="5576892" cy="4814467"/>
          </a:xfrm>
          <a:prstGeom prst="rect">
            <a:avLst/>
          </a:prstGeom>
        </p:spPr>
      </p:pic>
    </p:spTree>
    <p:extLst>
      <p:ext uri="{BB962C8B-B14F-4D97-AF65-F5344CB8AC3E}">
        <p14:creationId xmlns:p14="http://schemas.microsoft.com/office/powerpoint/2010/main" val="1517190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2.38</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606"/>
            <a:ext cx="8274050" cy="1144347"/>
          </a:xfrm>
        </p:spPr>
        <p:txBody>
          <a:bodyPr wrap="square" lIns="0" tIns="18000" rIns="0" bIns="18000" anchor="ctr">
            <a:spAutoFit/>
          </a:bodyPr>
          <a:lstStyle/>
          <a:p>
            <a:pPr marL="0" indent="0">
              <a:buNone/>
            </a:pPr>
            <a:r>
              <a:rPr lang="en-US" sz="2400" dirty="0"/>
              <a:t>Use of a barrier. (a) Processes approaching a barrier. (b) All processes but one blocked at the barrier. (c) When the last process arrives at the barrier, all of them are let through.</a:t>
            </a:r>
          </a:p>
        </p:txBody>
      </p:sp>
      <p:pic>
        <p:nvPicPr>
          <p:cNvPr id="4" name="Picture 3" descr="The figure consists of three parts labeled (a), (b), and (c) that illustrate the use of a barrier. &#10;Long description is available in notes, Press F6.">
            <a:extLst>
              <a:ext uri="{FF2B5EF4-FFF2-40B4-BE49-F238E27FC236}">
                <a16:creationId xmlns:a16="http://schemas.microsoft.com/office/drawing/2014/main" id="{0EE1937C-CF65-4065-A0E4-54978A189C5E}"/>
              </a:ext>
            </a:extLst>
          </p:cNvPr>
          <p:cNvPicPr>
            <a:picLocks noChangeAspect="1"/>
          </p:cNvPicPr>
          <p:nvPr/>
        </p:nvPicPr>
        <p:blipFill>
          <a:blip r:embed="rId3"/>
          <a:stretch>
            <a:fillRect/>
          </a:stretch>
        </p:blipFill>
        <p:spPr>
          <a:xfrm>
            <a:off x="654836" y="2515565"/>
            <a:ext cx="7834328" cy="3224346"/>
          </a:xfrm>
          <a:prstGeom prst="rect">
            <a:avLst/>
          </a:prstGeom>
        </p:spPr>
      </p:pic>
    </p:spTree>
    <p:extLst>
      <p:ext uri="{BB962C8B-B14F-4D97-AF65-F5344CB8AC3E}">
        <p14:creationId xmlns:p14="http://schemas.microsoft.com/office/powerpoint/2010/main" val="1168753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2.39</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114"/>
            <a:ext cx="8274050" cy="775015"/>
          </a:xfrm>
        </p:spPr>
        <p:txBody>
          <a:bodyPr wrap="square" lIns="0" tIns="18000" rIns="0" bIns="18000" anchor="ctr">
            <a:spAutoFit/>
          </a:bodyPr>
          <a:lstStyle/>
          <a:p>
            <a:pPr marL="0" indent="0">
              <a:buNone/>
            </a:pPr>
            <a:r>
              <a:rPr lang="en-US" sz="2400" dirty="0"/>
              <a:t>Read-Copy-Update: inserting a node in the tree and then removing a branch—all without locks.</a:t>
            </a:r>
          </a:p>
        </p:txBody>
      </p:sp>
      <p:pic>
        <p:nvPicPr>
          <p:cNvPr id="6" name="Picture 5" descr="The figure consists of six parts labeled (a) to (f) that illustrate Read-Copy-Update: inserting a node in the tree and then removing a branch—all without locks.&#10;Long description is available in notes, Press F6.">
            <a:extLst>
              <a:ext uri="{FF2B5EF4-FFF2-40B4-BE49-F238E27FC236}">
                <a16:creationId xmlns:a16="http://schemas.microsoft.com/office/drawing/2014/main" id="{422AD734-69AE-41F5-A18A-6D216A3588BA}"/>
              </a:ext>
            </a:extLst>
          </p:cNvPr>
          <p:cNvPicPr>
            <a:picLocks noChangeAspect="1"/>
          </p:cNvPicPr>
          <p:nvPr/>
        </p:nvPicPr>
        <p:blipFill>
          <a:blip r:embed="rId3"/>
          <a:stretch>
            <a:fillRect/>
          </a:stretch>
        </p:blipFill>
        <p:spPr>
          <a:xfrm>
            <a:off x="1924246" y="1866015"/>
            <a:ext cx="5295518" cy="4454441"/>
          </a:xfrm>
          <a:prstGeom prst="rect">
            <a:avLst/>
          </a:prstGeom>
        </p:spPr>
      </p:pic>
    </p:spTree>
    <p:extLst>
      <p:ext uri="{BB962C8B-B14F-4D97-AF65-F5344CB8AC3E}">
        <p14:creationId xmlns:p14="http://schemas.microsoft.com/office/powerpoint/2010/main" val="2561535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2.40</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114"/>
            <a:ext cx="8274050" cy="775015"/>
          </a:xfrm>
        </p:spPr>
        <p:txBody>
          <a:bodyPr wrap="square" lIns="0" tIns="18000" rIns="0" bIns="18000" anchor="ctr">
            <a:spAutoFit/>
          </a:bodyPr>
          <a:lstStyle/>
          <a:p>
            <a:pPr marL="0" indent="0">
              <a:buNone/>
            </a:pPr>
            <a:r>
              <a:rPr lang="en-US" sz="2400" dirty="0"/>
              <a:t>Bursts of </a:t>
            </a:r>
            <a:r>
              <a:rPr lang="en-US" sz="2400" spc="-300" dirty="0"/>
              <a:t>C P </a:t>
            </a:r>
            <a:r>
              <a:rPr lang="en-US" sz="2400" dirty="0"/>
              <a:t>U usage alternate with periods of waiting for I/O. (a) A </a:t>
            </a:r>
            <a:r>
              <a:rPr lang="en-US" sz="2400" spc="-300" dirty="0"/>
              <a:t>C P </a:t>
            </a:r>
            <a:r>
              <a:rPr lang="en-US" sz="2400" dirty="0"/>
              <a:t>U-bound process. (b) An I/O-bound process.</a:t>
            </a:r>
          </a:p>
        </p:txBody>
      </p:sp>
      <p:pic>
        <p:nvPicPr>
          <p:cNvPr id="4" name="Picture 3" descr="The figure consists of two parts labeled (a) and (b) that illustrate Bursts of CPU usage alternate with periods of waiting for I/O.&#10;Long description is available in notes, Press F6.">
            <a:extLst>
              <a:ext uri="{FF2B5EF4-FFF2-40B4-BE49-F238E27FC236}">
                <a16:creationId xmlns:a16="http://schemas.microsoft.com/office/drawing/2014/main" id="{6D8104D9-46E8-4645-8841-C3A4494E8313}"/>
              </a:ext>
            </a:extLst>
          </p:cNvPr>
          <p:cNvPicPr>
            <a:picLocks noChangeAspect="1"/>
          </p:cNvPicPr>
          <p:nvPr/>
        </p:nvPicPr>
        <p:blipFill>
          <a:blip r:embed="rId3"/>
          <a:stretch>
            <a:fillRect/>
          </a:stretch>
        </p:blipFill>
        <p:spPr>
          <a:xfrm>
            <a:off x="519672" y="2255349"/>
            <a:ext cx="8104657" cy="3106427"/>
          </a:xfrm>
          <a:prstGeom prst="rect">
            <a:avLst/>
          </a:prstGeom>
        </p:spPr>
      </p:pic>
    </p:spTree>
    <p:extLst>
      <p:ext uri="{BB962C8B-B14F-4D97-AF65-F5344CB8AC3E}">
        <p14:creationId xmlns:p14="http://schemas.microsoft.com/office/powerpoint/2010/main" val="1328303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6FB4-99F9-ADFE-2A4C-DE7D7354ED22}"/>
              </a:ext>
            </a:extLst>
          </p:cNvPr>
          <p:cNvSpPr>
            <a:spLocks noGrp="1"/>
          </p:cNvSpPr>
          <p:nvPr>
            <p:ph type="title"/>
          </p:nvPr>
        </p:nvSpPr>
        <p:spPr>
          <a:xfrm>
            <a:off x="457200" y="215371"/>
            <a:ext cx="8686800" cy="1097279"/>
          </a:xfrm>
        </p:spPr>
        <p:txBody>
          <a:bodyPr/>
          <a:lstStyle/>
          <a:p>
            <a:r>
              <a:rPr lang="en-US" altLang="en-US" dirty="0"/>
              <a:t>Categories of Scheduling Algorithms</a:t>
            </a:r>
            <a:endParaRPr lang="en-US" dirty="0"/>
          </a:p>
        </p:txBody>
      </p:sp>
      <p:sp>
        <p:nvSpPr>
          <p:cNvPr id="3" name="Content Placeholder 2">
            <a:extLst>
              <a:ext uri="{FF2B5EF4-FFF2-40B4-BE49-F238E27FC236}">
                <a16:creationId xmlns:a16="http://schemas.microsoft.com/office/drawing/2014/main" id="{F0A4791A-154C-75F3-446F-D541DCB6A28B}"/>
              </a:ext>
            </a:extLst>
          </p:cNvPr>
          <p:cNvSpPr>
            <a:spLocks noGrp="1"/>
          </p:cNvSpPr>
          <p:nvPr>
            <p:ph sz="quarter" idx="13"/>
          </p:nvPr>
        </p:nvSpPr>
        <p:spPr/>
        <p:txBody>
          <a:bodyPr/>
          <a:lstStyle/>
          <a:p>
            <a:pPr marL="514350" indent="-514350" eaLnBrk="1" hangingPunct="1">
              <a:buFont typeface="Calibri" panose="020F0502020204030204" pitchFamily="34" charset="0"/>
              <a:buAutoNum type="arabicPeriod"/>
            </a:pPr>
            <a:r>
              <a:rPr lang="en-US" altLang="en-US" dirty="0"/>
              <a:t>Batch.</a:t>
            </a:r>
          </a:p>
          <a:p>
            <a:pPr marL="514350" indent="-514350" eaLnBrk="1" hangingPunct="1">
              <a:buFont typeface="Calibri" panose="020F0502020204030204" pitchFamily="34" charset="0"/>
              <a:buAutoNum type="arabicPeriod"/>
            </a:pPr>
            <a:r>
              <a:rPr lang="en-US" altLang="en-US" dirty="0"/>
              <a:t>Interactive.</a:t>
            </a:r>
          </a:p>
          <a:p>
            <a:pPr marL="514350" indent="-514350" eaLnBrk="1" hangingPunct="1">
              <a:buFont typeface="Calibri" panose="020F0502020204030204" pitchFamily="34" charset="0"/>
              <a:buAutoNum type="arabicPeriod"/>
            </a:pPr>
            <a:r>
              <a:rPr lang="en-US" altLang="en-US" dirty="0"/>
              <a:t>Real time.</a:t>
            </a:r>
          </a:p>
          <a:p>
            <a:endParaRPr lang="en-US" dirty="0"/>
          </a:p>
        </p:txBody>
      </p:sp>
    </p:spTree>
    <p:extLst>
      <p:ext uri="{BB962C8B-B14F-4D97-AF65-F5344CB8AC3E}">
        <p14:creationId xmlns:p14="http://schemas.microsoft.com/office/powerpoint/2010/main" val="2126243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2.41</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114"/>
            <a:ext cx="8274050" cy="775015"/>
          </a:xfrm>
        </p:spPr>
        <p:txBody>
          <a:bodyPr wrap="square" lIns="0" tIns="18000" rIns="0" bIns="18000" anchor="ctr">
            <a:spAutoFit/>
          </a:bodyPr>
          <a:lstStyle/>
          <a:p>
            <a:pPr marL="0" indent="0">
              <a:buNone/>
            </a:pPr>
            <a:r>
              <a:rPr lang="en-US" sz="2400" dirty="0"/>
              <a:t>Some goals of the scheduling algorithm under different circumstances.</a:t>
            </a:r>
          </a:p>
        </p:txBody>
      </p:sp>
      <p:pic>
        <p:nvPicPr>
          <p:cNvPr id="6" name="Picture 5" descr="The figure illustrates some goals of the scheduling algorithm under different circumstances.&#10;Long description is available in notes, Press F6.">
            <a:extLst>
              <a:ext uri="{FF2B5EF4-FFF2-40B4-BE49-F238E27FC236}">
                <a16:creationId xmlns:a16="http://schemas.microsoft.com/office/drawing/2014/main" id="{8C1ADB57-A3F7-405F-B364-8A8D407BCADA}"/>
              </a:ext>
            </a:extLst>
          </p:cNvPr>
          <p:cNvPicPr>
            <a:picLocks noChangeAspect="1"/>
          </p:cNvPicPr>
          <p:nvPr/>
        </p:nvPicPr>
        <p:blipFill>
          <a:blip r:embed="rId3"/>
          <a:stretch>
            <a:fillRect/>
          </a:stretch>
        </p:blipFill>
        <p:spPr>
          <a:xfrm>
            <a:off x="1288802" y="1792610"/>
            <a:ext cx="6566396" cy="4480473"/>
          </a:xfrm>
          <a:prstGeom prst="rect">
            <a:avLst/>
          </a:prstGeom>
        </p:spPr>
      </p:pic>
    </p:spTree>
    <p:extLst>
      <p:ext uri="{BB962C8B-B14F-4D97-AF65-F5344CB8AC3E}">
        <p14:creationId xmlns:p14="http://schemas.microsoft.com/office/powerpoint/2010/main" val="2046275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8D32-3C09-E85A-E274-DBCE2B269113}"/>
              </a:ext>
            </a:extLst>
          </p:cNvPr>
          <p:cNvSpPr>
            <a:spLocks noGrp="1"/>
          </p:cNvSpPr>
          <p:nvPr>
            <p:ph type="title"/>
          </p:nvPr>
        </p:nvSpPr>
        <p:spPr/>
        <p:txBody>
          <a:bodyPr/>
          <a:lstStyle/>
          <a:p>
            <a:r>
              <a:rPr lang="en-US" altLang="en-US" dirty="0"/>
              <a:t>Scheduling in Batch Systems</a:t>
            </a:r>
            <a:endParaRPr lang="en-US" dirty="0"/>
          </a:p>
        </p:txBody>
      </p:sp>
      <p:sp>
        <p:nvSpPr>
          <p:cNvPr id="3" name="Content Placeholder 2">
            <a:extLst>
              <a:ext uri="{FF2B5EF4-FFF2-40B4-BE49-F238E27FC236}">
                <a16:creationId xmlns:a16="http://schemas.microsoft.com/office/drawing/2014/main" id="{3942A310-FDEA-A79F-F36F-936E171F947B}"/>
              </a:ext>
            </a:extLst>
          </p:cNvPr>
          <p:cNvSpPr>
            <a:spLocks noGrp="1"/>
          </p:cNvSpPr>
          <p:nvPr>
            <p:ph sz="quarter" idx="13"/>
          </p:nvPr>
        </p:nvSpPr>
        <p:spPr/>
        <p:txBody>
          <a:bodyPr/>
          <a:lstStyle/>
          <a:p>
            <a:pPr eaLnBrk="1" hangingPunct="1"/>
            <a:r>
              <a:rPr lang="en-US" altLang="en-US" dirty="0"/>
              <a:t>First-Come First-Served</a:t>
            </a:r>
          </a:p>
          <a:p>
            <a:pPr eaLnBrk="1" hangingPunct="1"/>
            <a:r>
              <a:rPr lang="en-US" altLang="en-US" dirty="0"/>
              <a:t>Shortest Job First</a:t>
            </a:r>
          </a:p>
          <a:p>
            <a:pPr eaLnBrk="1" hangingPunct="1"/>
            <a:r>
              <a:rPr lang="en-US" altLang="en-US" dirty="0"/>
              <a:t>Shortest Remaining Time Next</a:t>
            </a:r>
          </a:p>
          <a:p>
            <a:endParaRPr lang="en-US" dirty="0"/>
          </a:p>
        </p:txBody>
      </p:sp>
    </p:spTree>
    <p:extLst>
      <p:ext uri="{BB962C8B-B14F-4D97-AF65-F5344CB8AC3E}">
        <p14:creationId xmlns:p14="http://schemas.microsoft.com/office/powerpoint/2010/main" val="1121218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2.42</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601"/>
            <a:ext cx="8274050" cy="1144347"/>
          </a:xfrm>
        </p:spPr>
        <p:txBody>
          <a:bodyPr wrap="square" lIns="0" tIns="18000" rIns="0" bIns="18000" anchor="ctr">
            <a:spAutoFit/>
          </a:bodyPr>
          <a:lstStyle/>
          <a:p>
            <a:pPr marL="0" indent="0">
              <a:buNone/>
            </a:pPr>
            <a:r>
              <a:rPr lang="en-US" sz="2400" dirty="0"/>
              <a:t>An example of shortest-job-first scheduling. (a) Running four jobs in the original order. (b) Running them in shortest-job-first order.</a:t>
            </a:r>
          </a:p>
        </p:txBody>
      </p:sp>
      <p:pic>
        <p:nvPicPr>
          <p:cNvPr id="4" name="Picture 3" descr="The figure consists of two parts labeled (a) and (b) that illustrate An example of shortest job first scheduling.&#10;Long description is available in notes, Press F6.">
            <a:extLst>
              <a:ext uri="{FF2B5EF4-FFF2-40B4-BE49-F238E27FC236}">
                <a16:creationId xmlns:a16="http://schemas.microsoft.com/office/drawing/2014/main" id="{DDA3DFBB-895B-4C03-A70E-ADD647FDE514}"/>
              </a:ext>
            </a:extLst>
          </p:cNvPr>
          <p:cNvPicPr>
            <a:picLocks noChangeAspect="1"/>
          </p:cNvPicPr>
          <p:nvPr/>
        </p:nvPicPr>
        <p:blipFill>
          <a:blip r:embed="rId3"/>
          <a:stretch>
            <a:fillRect/>
          </a:stretch>
        </p:blipFill>
        <p:spPr>
          <a:xfrm>
            <a:off x="561740" y="3266834"/>
            <a:ext cx="8020521" cy="1359502"/>
          </a:xfrm>
          <a:prstGeom prst="rect">
            <a:avLst/>
          </a:prstGeom>
        </p:spPr>
      </p:pic>
    </p:spTree>
    <p:extLst>
      <p:ext uri="{BB962C8B-B14F-4D97-AF65-F5344CB8AC3E}">
        <p14:creationId xmlns:p14="http://schemas.microsoft.com/office/powerpoint/2010/main" val="2490782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A873-C687-A541-AEB0-09084D60A70F}"/>
              </a:ext>
            </a:extLst>
          </p:cNvPr>
          <p:cNvSpPr>
            <a:spLocks noGrp="1"/>
          </p:cNvSpPr>
          <p:nvPr>
            <p:ph type="title"/>
          </p:nvPr>
        </p:nvSpPr>
        <p:spPr/>
        <p:txBody>
          <a:bodyPr/>
          <a:lstStyle/>
          <a:p>
            <a:r>
              <a:rPr lang="en-US" altLang="en-US" dirty="0"/>
              <a:t>Scheduling in Interactive Systems</a:t>
            </a:r>
            <a:endParaRPr lang="en-US" dirty="0"/>
          </a:p>
        </p:txBody>
      </p:sp>
      <p:sp>
        <p:nvSpPr>
          <p:cNvPr id="3" name="Content Placeholder 2">
            <a:extLst>
              <a:ext uri="{FF2B5EF4-FFF2-40B4-BE49-F238E27FC236}">
                <a16:creationId xmlns:a16="http://schemas.microsoft.com/office/drawing/2014/main" id="{3D145445-0991-4F8F-D61F-2A72F6E1C666}"/>
              </a:ext>
            </a:extLst>
          </p:cNvPr>
          <p:cNvSpPr>
            <a:spLocks noGrp="1"/>
          </p:cNvSpPr>
          <p:nvPr>
            <p:ph sz="quarter" idx="13"/>
          </p:nvPr>
        </p:nvSpPr>
        <p:spPr/>
        <p:txBody>
          <a:bodyPr/>
          <a:lstStyle/>
          <a:p>
            <a:pPr eaLnBrk="1" hangingPunct="1"/>
            <a:r>
              <a:rPr lang="en-US" altLang="en-US" dirty="0"/>
              <a:t>Round-Robin Scheduling</a:t>
            </a:r>
          </a:p>
          <a:p>
            <a:pPr eaLnBrk="1" hangingPunct="1"/>
            <a:r>
              <a:rPr lang="en-US" altLang="en-US" dirty="0"/>
              <a:t>Priority Scheduling</a:t>
            </a:r>
          </a:p>
          <a:p>
            <a:pPr eaLnBrk="1" hangingPunct="1"/>
            <a:r>
              <a:rPr lang="en-US" altLang="en-US" dirty="0"/>
              <a:t>Multiple Queues</a:t>
            </a:r>
          </a:p>
          <a:p>
            <a:pPr eaLnBrk="1" hangingPunct="1"/>
            <a:r>
              <a:rPr lang="en-US" altLang="en-US" dirty="0"/>
              <a:t>Shortest Process Next</a:t>
            </a:r>
          </a:p>
          <a:p>
            <a:pPr eaLnBrk="1" hangingPunct="1"/>
            <a:r>
              <a:rPr lang="en-US" altLang="en-US" dirty="0"/>
              <a:t>Guaranteed Scheduling</a:t>
            </a:r>
          </a:p>
          <a:p>
            <a:pPr eaLnBrk="1" hangingPunct="1"/>
            <a:r>
              <a:rPr lang="en-US" altLang="en-US" dirty="0"/>
              <a:t>Lottery Scheduling</a:t>
            </a:r>
          </a:p>
          <a:p>
            <a:pPr eaLnBrk="1" hangingPunct="1"/>
            <a:r>
              <a:rPr lang="en-US" altLang="en-US" dirty="0"/>
              <a:t>Fair-Share Scheduling</a:t>
            </a:r>
          </a:p>
          <a:p>
            <a:endParaRPr lang="en-US" dirty="0"/>
          </a:p>
        </p:txBody>
      </p:sp>
    </p:spTree>
    <p:extLst>
      <p:ext uri="{BB962C8B-B14F-4D97-AF65-F5344CB8AC3E}">
        <p14:creationId xmlns:p14="http://schemas.microsoft.com/office/powerpoint/2010/main" val="682580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00B0-CA94-5636-291F-FE06C2FB7BD4}"/>
              </a:ext>
            </a:extLst>
          </p:cNvPr>
          <p:cNvSpPr>
            <a:spLocks noGrp="1"/>
          </p:cNvSpPr>
          <p:nvPr>
            <p:ph type="title"/>
          </p:nvPr>
        </p:nvSpPr>
        <p:spPr/>
        <p:txBody>
          <a:bodyPr/>
          <a:lstStyle/>
          <a:p>
            <a:r>
              <a:rPr lang="en-US" altLang="en-US" dirty="0"/>
              <a:t>Process Termination</a:t>
            </a:r>
            <a:endParaRPr lang="en-US" dirty="0"/>
          </a:p>
        </p:txBody>
      </p:sp>
      <p:sp>
        <p:nvSpPr>
          <p:cNvPr id="3" name="Content Placeholder 2">
            <a:extLst>
              <a:ext uri="{FF2B5EF4-FFF2-40B4-BE49-F238E27FC236}">
                <a16:creationId xmlns:a16="http://schemas.microsoft.com/office/drawing/2014/main" id="{FC562C8B-8F02-39C4-7B41-90B202A0549A}"/>
              </a:ext>
            </a:extLst>
          </p:cNvPr>
          <p:cNvSpPr>
            <a:spLocks noGrp="1"/>
          </p:cNvSpPr>
          <p:nvPr>
            <p:ph sz="quarter" idx="13"/>
          </p:nvPr>
        </p:nvSpPr>
        <p:spPr/>
        <p:txBody>
          <a:bodyPr/>
          <a:lstStyle/>
          <a:p>
            <a:pPr marL="0" indent="0" eaLnBrk="1" hangingPunct="1">
              <a:buFont typeface="Arial" charset="0"/>
              <a:buNone/>
              <a:defRPr/>
            </a:pPr>
            <a:r>
              <a:rPr lang="en-US" dirty="0"/>
              <a:t>Typical conditions which terminate a process:</a:t>
            </a:r>
          </a:p>
          <a:p>
            <a:pPr marL="514350" indent="-514350" eaLnBrk="1" hangingPunct="1">
              <a:buFont typeface="+mj-lt"/>
              <a:buAutoNum type="arabicPeriod"/>
              <a:defRPr/>
            </a:pPr>
            <a:r>
              <a:rPr lang="en-US" dirty="0"/>
              <a:t>Normal exit (voluntary).</a:t>
            </a:r>
          </a:p>
          <a:p>
            <a:pPr marL="514350" indent="-514350" eaLnBrk="1" hangingPunct="1">
              <a:buFont typeface="+mj-lt"/>
              <a:buAutoNum type="arabicPeriod"/>
              <a:defRPr/>
            </a:pPr>
            <a:r>
              <a:rPr lang="en-US" dirty="0"/>
              <a:t>Error exit (voluntary).</a:t>
            </a:r>
          </a:p>
          <a:p>
            <a:pPr marL="514350" indent="-514350" eaLnBrk="1" hangingPunct="1">
              <a:buFont typeface="+mj-lt"/>
              <a:buAutoNum type="arabicPeriod"/>
              <a:defRPr/>
            </a:pPr>
            <a:r>
              <a:rPr lang="en-US" dirty="0"/>
              <a:t>Fatal error (involuntary).</a:t>
            </a:r>
          </a:p>
          <a:p>
            <a:pPr marL="514350" indent="-514350" eaLnBrk="1" hangingPunct="1">
              <a:buFont typeface="+mj-lt"/>
              <a:buAutoNum type="arabicPeriod"/>
              <a:defRPr/>
            </a:pPr>
            <a:r>
              <a:rPr lang="en-US" dirty="0"/>
              <a:t>Killed by another process (involuntary).</a:t>
            </a:r>
          </a:p>
          <a:p>
            <a:endParaRPr lang="en-US" dirty="0"/>
          </a:p>
        </p:txBody>
      </p:sp>
    </p:spTree>
    <p:extLst>
      <p:ext uri="{BB962C8B-B14F-4D97-AF65-F5344CB8AC3E}">
        <p14:creationId xmlns:p14="http://schemas.microsoft.com/office/powerpoint/2010/main" val="2652999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2.43</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601"/>
            <a:ext cx="8274050" cy="1144347"/>
          </a:xfrm>
        </p:spPr>
        <p:txBody>
          <a:bodyPr wrap="square" lIns="0" tIns="18000" rIns="0" bIns="18000" anchor="ctr">
            <a:spAutoFit/>
          </a:bodyPr>
          <a:lstStyle/>
          <a:p>
            <a:pPr marL="0" indent="0">
              <a:buNone/>
            </a:pPr>
            <a:r>
              <a:rPr lang="en-US" sz="2400" dirty="0"/>
              <a:t>Round-robin scheduling. (a) The list of runnable processes. (b) The list of runnable processes after </a:t>
            </a:r>
            <a:r>
              <a:rPr lang="en-US" sz="2400" i="1" dirty="0"/>
              <a:t>B </a:t>
            </a:r>
            <a:r>
              <a:rPr lang="en-US" sz="2400" dirty="0"/>
              <a:t>uses up its quantum.</a:t>
            </a:r>
          </a:p>
        </p:txBody>
      </p:sp>
      <p:pic>
        <p:nvPicPr>
          <p:cNvPr id="6" name="Picture 5" descr="The figure consists of two parts labeled (a) and (b) that illustrate Round-robin scheduling.&#10;Long description is available in notes, Press F6.">
            <a:extLst>
              <a:ext uri="{FF2B5EF4-FFF2-40B4-BE49-F238E27FC236}">
                <a16:creationId xmlns:a16="http://schemas.microsoft.com/office/drawing/2014/main" id="{A58572EE-0281-49BA-90D5-176A60884EFC}"/>
              </a:ext>
            </a:extLst>
          </p:cNvPr>
          <p:cNvPicPr>
            <a:picLocks noChangeAspect="1"/>
          </p:cNvPicPr>
          <p:nvPr/>
        </p:nvPicPr>
        <p:blipFill>
          <a:blip r:embed="rId3"/>
          <a:stretch>
            <a:fillRect/>
          </a:stretch>
        </p:blipFill>
        <p:spPr>
          <a:xfrm>
            <a:off x="673516" y="2697399"/>
            <a:ext cx="7796969" cy="1463203"/>
          </a:xfrm>
          <a:prstGeom prst="rect">
            <a:avLst/>
          </a:prstGeom>
        </p:spPr>
      </p:pic>
    </p:spTree>
    <p:extLst>
      <p:ext uri="{BB962C8B-B14F-4D97-AF65-F5344CB8AC3E}">
        <p14:creationId xmlns:p14="http://schemas.microsoft.com/office/powerpoint/2010/main" val="3541595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2.44</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627"/>
            <a:ext cx="8274050" cy="405683"/>
          </a:xfrm>
        </p:spPr>
        <p:txBody>
          <a:bodyPr wrap="square" lIns="0" tIns="18000" rIns="0" bIns="18000" anchor="ctr">
            <a:spAutoFit/>
          </a:bodyPr>
          <a:lstStyle/>
          <a:p>
            <a:pPr marL="0" indent="0">
              <a:buNone/>
            </a:pPr>
            <a:r>
              <a:rPr lang="en-US" sz="2400" dirty="0"/>
              <a:t>A scheduling algorithm with four priority classes.</a:t>
            </a:r>
          </a:p>
        </p:txBody>
      </p:sp>
      <p:pic>
        <p:nvPicPr>
          <p:cNvPr id="4" name="Picture 3" descr="The figure illustrates a scheduling algorithm with four priority classes.&#10;Long description is available in notes, Press F6.">
            <a:extLst>
              <a:ext uri="{FF2B5EF4-FFF2-40B4-BE49-F238E27FC236}">
                <a16:creationId xmlns:a16="http://schemas.microsoft.com/office/drawing/2014/main" id="{6E214D10-B880-4A6D-AFEB-197B8F851547}"/>
              </a:ext>
            </a:extLst>
          </p:cNvPr>
          <p:cNvPicPr>
            <a:picLocks noChangeAspect="1"/>
          </p:cNvPicPr>
          <p:nvPr/>
        </p:nvPicPr>
        <p:blipFill>
          <a:blip r:embed="rId3"/>
          <a:stretch>
            <a:fillRect/>
          </a:stretch>
        </p:blipFill>
        <p:spPr>
          <a:xfrm>
            <a:off x="855058" y="2212404"/>
            <a:ext cx="7433885" cy="3140559"/>
          </a:xfrm>
          <a:prstGeom prst="rect">
            <a:avLst/>
          </a:prstGeom>
        </p:spPr>
      </p:pic>
    </p:spTree>
    <p:extLst>
      <p:ext uri="{BB962C8B-B14F-4D97-AF65-F5344CB8AC3E}">
        <p14:creationId xmlns:p14="http://schemas.microsoft.com/office/powerpoint/2010/main" val="2599855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EB5A-C528-ACB8-AB37-D31F1F5C9EDB}"/>
              </a:ext>
            </a:extLst>
          </p:cNvPr>
          <p:cNvSpPr>
            <a:spLocks noGrp="1"/>
          </p:cNvSpPr>
          <p:nvPr>
            <p:ph type="title"/>
          </p:nvPr>
        </p:nvSpPr>
        <p:spPr/>
        <p:txBody>
          <a:bodyPr/>
          <a:lstStyle/>
          <a:p>
            <a:r>
              <a:rPr lang="en-US" altLang="en-US" dirty="0"/>
              <a:t>Scheduling in Real-Time Systems</a:t>
            </a:r>
            <a:endParaRPr lang="en-US" dirty="0"/>
          </a:p>
        </p:txBody>
      </p:sp>
      <p:sp>
        <p:nvSpPr>
          <p:cNvPr id="3" name="Content Placeholder 2">
            <a:extLst>
              <a:ext uri="{FF2B5EF4-FFF2-40B4-BE49-F238E27FC236}">
                <a16:creationId xmlns:a16="http://schemas.microsoft.com/office/drawing/2014/main" id="{C67C5673-5110-EE7E-44E0-FC71A0CD2290}"/>
              </a:ext>
            </a:extLst>
          </p:cNvPr>
          <p:cNvSpPr>
            <a:spLocks noGrp="1"/>
          </p:cNvSpPr>
          <p:nvPr>
            <p:ph sz="quarter" idx="13"/>
          </p:nvPr>
        </p:nvSpPr>
        <p:spPr/>
        <p:txBody>
          <a:bodyPr/>
          <a:lstStyle/>
          <a:p>
            <a:pPr eaLnBrk="1" hangingPunct="1"/>
            <a:r>
              <a:rPr lang="en-US" altLang="en-US" dirty="0"/>
              <a:t>Time plays an essential role</a:t>
            </a:r>
          </a:p>
          <a:p>
            <a:pPr eaLnBrk="1" hangingPunct="1"/>
            <a:r>
              <a:rPr lang="en-US" altLang="en-US" dirty="0"/>
              <a:t>Categories</a:t>
            </a:r>
          </a:p>
          <a:p>
            <a:pPr lvl="1" eaLnBrk="1" hangingPunct="1"/>
            <a:r>
              <a:rPr lang="en-US" altLang="en-US" dirty="0"/>
              <a:t>Hard real time</a:t>
            </a:r>
          </a:p>
          <a:p>
            <a:pPr lvl="1" eaLnBrk="1" hangingPunct="1"/>
            <a:r>
              <a:rPr lang="en-US" altLang="en-US" dirty="0"/>
              <a:t>Soft real time</a:t>
            </a:r>
          </a:p>
          <a:p>
            <a:pPr lvl="1" eaLnBrk="1" hangingPunct="1"/>
            <a:r>
              <a:rPr lang="en-US" altLang="en-US" dirty="0"/>
              <a:t>Periodic or aperiodic</a:t>
            </a:r>
          </a:p>
          <a:p>
            <a:endParaRPr lang="en-US" dirty="0"/>
          </a:p>
        </p:txBody>
      </p:sp>
    </p:spTree>
    <p:extLst>
      <p:ext uri="{BB962C8B-B14F-4D97-AF65-F5344CB8AC3E}">
        <p14:creationId xmlns:p14="http://schemas.microsoft.com/office/powerpoint/2010/main" val="2161198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2.45</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47091"/>
            <a:ext cx="8274050" cy="1513679"/>
          </a:xfrm>
        </p:spPr>
        <p:txBody>
          <a:bodyPr wrap="square" lIns="0" tIns="18000" rIns="0" bIns="18000" anchor="ctr">
            <a:spAutoFit/>
          </a:bodyPr>
          <a:lstStyle/>
          <a:p>
            <a:pPr marL="0" indent="0">
              <a:buNone/>
            </a:pPr>
            <a:r>
              <a:rPr lang="en-US" sz="2400" dirty="0"/>
              <a:t>(a) Possible scheduling of user-level threads with a 50-m</a:t>
            </a:r>
            <a:r>
              <a:rPr lang="en-US" sz="100" dirty="0"/>
              <a:t> </a:t>
            </a:r>
            <a:r>
              <a:rPr lang="en-US" sz="2400" dirty="0"/>
              <a:t>sec process quantum and threads that run 5 </a:t>
            </a:r>
            <a:r>
              <a:rPr lang="en-US" sz="2400" dirty="0" err="1"/>
              <a:t>msec</a:t>
            </a:r>
            <a:r>
              <a:rPr lang="en-US" sz="2400" dirty="0"/>
              <a:t> per </a:t>
            </a:r>
            <a:r>
              <a:rPr lang="en-US" sz="2400" spc="-300" dirty="0"/>
              <a:t>C P </a:t>
            </a:r>
            <a:r>
              <a:rPr lang="en-US" sz="2400" dirty="0"/>
              <a:t>U burst. (b) Possible scheduling of kernel-level threads with the same characteristics as (a).</a:t>
            </a:r>
          </a:p>
        </p:txBody>
      </p:sp>
      <p:pic>
        <p:nvPicPr>
          <p:cNvPr id="6" name="Picture 5" descr="The figure consists of two parts labeled (a) and (b) that illustrate Possible scheduling of user-level threads with a 50-msec process quantum and threads that run 5 msec per CPU burst and Possible scheduling of kernel-level threads.&#10;Long description is available in notes, Press F6.">
            <a:extLst>
              <a:ext uri="{FF2B5EF4-FFF2-40B4-BE49-F238E27FC236}">
                <a16:creationId xmlns:a16="http://schemas.microsoft.com/office/drawing/2014/main" id="{411586E2-30E7-4044-9E0E-93D0A007FF90}"/>
              </a:ext>
            </a:extLst>
          </p:cNvPr>
          <p:cNvPicPr>
            <a:picLocks noChangeAspect="1"/>
          </p:cNvPicPr>
          <p:nvPr/>
        </p:nvPicPr>
        <p:blipFill>
          <a:blip r:embed="rId3"/>
          <a:stretch>
            <a:fillRect/>
          </a:stretch>
        </p:blipFill>
        <p:spPr>
          <a:xfrm>
            <a:off x="557137" y="2653831"/>
            <a:ext cx="8029730" cy="3629075"/>
          </a:xfrm>
          <a:prstGeom prst="rect">
            <a:avLst/>
          </a:prstGeom>
        </p:spPr>
      </p:pic>
    </p:spTree>
    <p:extLst>
      <p:ext uri="{BB962C8B-B14F-4D97-AF65-F5344CB8AC3E}">
        <p14:creationId xmlns:p14="http://schemas.microsoft.com/office/powerpoint/2010/main" val="979358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a:xfrm>
            <a:off x="457200" y="192858"/>
            <a:ext cx="8229600" cy="658634"/>
          </a:xfrm>
        </p:spPr>
        <p:txBody>
          <a:bodyPr lIns="0" tIns="18000" rIns="0" bIns="18000" anchor="ctr">
            <a:spAutoFit/>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6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sz="quarter" idx="13"/>
          </p:nvPr>
        </p:nvSpPr>
        <p:spPr>
          <a:xfrm>
            <a:off x="18727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2.3</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889"/>
            <a:ext cx="8274050" cy="1144347"/>
          </a:xfrm>
        </p:spPr>
        <p:txBody>
          <a:bodyPr wrap="square" lIns="0" tIns="18000" rIns="0" bIns="18000" anchor="ctr">
            <a:spAutoFit/>
          </a:bodyPr>
          <a:lstStyle/>
          <a:p>
            <a:pPr marL="0" indent="0">
              <a:buNone/>
            </a:pPr>
            <a:r>
              <a:rPr lang="en-US" sz="2400" dirty="0"/>
              <a:t>The lowest layer of a process-structured operating system handles interrupts and scheduling. Above that layer are sequential processes.</a:t>
            </a:r>
          </a:p>
        </p:txBody>
      </p:sp>
      <p:pic>
        <p:nvPicPr>
          <p:cNvPr id="6" name="Picture 5" descr="The figure illustrates the lowest layer of a process-structured operating system handles,&#10;interrupts and scheduling. Above that layer are sequential processes.&#10;Long description is available in notes, Press F6.">
            <a:extLst>
              <a:ext uri="{FF2B5EF4-FFF2-40B4-BE49-F238E27FC236}">
                <a16:creationId xmlns:a16="http://schemas.microsoft.com/office/drawing/2014/main" id="{98DD4572-24AE-4ADB-8964-8CAEEADC1A88}"/>
              </a:ext>
            </a:extLst>
          </p:cNvPr>
          <p:cNvPicPr>
            <a:picLocks noChangeAspect="1"/>
          </p:cNvPicPr>
          <p:nvPr/>
        </p:nvPicPr>
        <p:blipFill>
          <a:blip r:embed="rId3"/>
          <a:stretch>
            <a:fillRect/>
          </a:stretch>
        </p:blipFill>
        <p:spPr>
          <a:xfrm>
            <a:off x="1384952" y="2440077"/>
            <a:ext cx="6374097" cy="3358066"/>
          </a:xfrm>
          <a:prstGeom prst="rect">
            <a:avLst/>
          </a:prstGeom>
        </p:spPr>
      </p:pic>
    </p:spTree>
    <p:extLst>
      <p:ext uri="{BB962C8B-B14F-4D97-AF65-F5344CB8AC3E}">
        <p14:creationId xmlns:p14="http://schemas.microsoft.com/office/powerpoint/2010/main" val="109274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2.4</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7913"/>
            <a:ext cx="8274050" cy="405683"/>
          </a:xfrm>
        </p:spPr>
        <p:txBody>
          <a:bodyPr wrap="square" lIns="0" tIns="18000" rIns="0" bIns="18000" anchor="ctr">
            <a:spAutoFit/>
          </a:bodyPr>
          <a:lstStyle/>
          <a:p>
            <a:pPr marL="0" indent="0">
              <a:buNone/>
            </a:pPr>
            <a:r>
              <a:rPr lang="en-US" sz="2400" dirty="0"/>
              <a:t>Some of the fields of a typical process-table entry.</a:t>
            </a:r>
          </a:p>
        </p:txBody>
      </p:sp>
      <p:pic>
        <p:nvPicPr>
          <p:cNvPr id="4" name="Picture 3" descr="The table illustrates the list of the different process, memory, and file managements.&#10;Long description is available in notes, Press F6.">
            <a:extLst>
              <a:ext uri="{FF2B5EF4-FFF2-40B4-BE49-F238E27FC236}">
                <a16:creationId xmlns:a16="http://schemas.microsoft.com/office/drawing/2014/main" id="{9EFDAECA-9319-4A2C-900C-0F942D6ECDFB}"/>
              </a:ext>
            </a:extLst>
          </p:cNvPr>
          <p:cNvPicPr>
            <a:picLocks noChangeAspect="1"/>
          </p:cNvPicPr>
          <p:nvPr/>
        </p:nvPicPr>
        <p:blipFill>
          <a:blip r:embed="rId3"/>
          <a:stretch>
            <a:fillRect/>
          </a:stretch>
        </p:blipFill>
        <p:spPr>
          <a:xfrm>
            <a:off x="792798" y="1685651"/>
            <a:ext cx="7558405" cy="4280327"/>
          </a:xfrm>
          <a:prstGeom prst="rect">
            <a:avLst/>
          </a:prstGeom>
        </p:spPr>
      </p:pic>
    </p:spTree>
    <p:extLst>
      <p:ext uri="{BB962C8B-B14F-4D97-AF65-F5344CB8AC3E}">
        <p14:creationId xmlns:p14="http://schemas.microsoft.com/office/powerpoint/2010/main" val="230551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2.5</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0887"/>
            <a:ext cx="8274050" cy="1144347"/>
          </a:xfrm>
        </p:spPr>
        <p:txBody>
          <a:bodyPr wrap="square" lIns="0" tIns="18000" rIns="0" bIns="18000" anchor="ctr">
            <a:spAutoFit/>
          </a:bodyPr>
          <a:lstStyle/>
          <a:p>
            <a:pPr marL="0" indent="0">
              <a:buNone/>
            </a:pPr>
            <a:r>
              <a:rPr lang="en-US" sz="2400" dirty="0"/>
              <a:t>Skeleton of what the lowest level of the operating system does when an interrupt occurs. The details may vary between operating systems.</a:t>
            </a:r>
          </a:p>
        </p:txBody>
      </p:sp>
      <p:pic>
        <p:nvPicPr>
          <p:cNvPr id="6" name="Picture 5" descr="The table illustrates the skeleton of what the lowest level of the operating system does when an interrupt occurs.&#10;Long description is available in notes, Press F6.">
            <a:extLst>
              <a:ext uri="{FF2B5EF4-FFF2-40B4-BE49-F238E27FC236}">
                <a16:creationId xmlns:a16="http://schemas.microsoft.com/office/drawing/2014/main" id="{66F788AF-F5F4-40B5-BE7F-B2DB7676D6F7}"/>
              </a:ext>
            </a:extLst>
          </p:cNvPr>
          <p:cNvPicPr>
            <a:picLocks noChangeAspect="1"/>
          </p:cNvPicPr>
          <p:nvPr/>
        </p:nvPicPr>
        <p:blipFill>
          <a:blip r:embed="rId3"/>
          <a:stretch>
            <a:fillRect/>
          </a:stretch>
        </p:blipFill>
        <p:spPr>
          <a:xfrm>
            <a:off x="768290" y="2369794"/>
            <a:ext cx="7607428" cy="2791268"/>
          </a:xfrm>
          <a:prstGeom prst="rect">
            <a:avLst/>
          </a:prstGeom>
        </p:spPr>
      </p:pic>
    </p:spTree>
    <p:extLst>
      <p:ext uri="{BB962C8B-B14F-4D97-AF65-F5344CB8AC3E}">
        <p14:creationId xmlns:p14="http://schemas.microsoft.com/office/powerpoint/2010/main" val="2816600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D912-8EF2-4BD8-A87C-20C7322F06AA}"/>
              </a:ext>
            </a:extLst>
          </p:cNvPr>
          <p:cNvSpPr>
            <a:spLocks noGrp="1"/>
          </p:cNvSpPr>
          <p:nvPr>
            <p:ph type="title"/>
          </p:nvPr>
        </p:nvSpPr>
        <p:spPr>
          <a:xfrm>
            <a:off x="438150" y="219350"/>
            <a:ext cx="8274050" cy="590349"/>
          </a:xfrm>
        </p:spPr>
        <p:txBody>
          <a:bodyPr wrap="square" lIns="0" tIns="18000" rIns="0" bIns="18000" anchor="ctr">
            <a:spAutoFit/>
          </a:bodyPr>
          <a:lstStyle/>
          <a:p>
            <a:r>
              <a:rPr lang="en-US" dirty="0"/>
              <a:t>Figure 2.6</a:t>
            </a:r>
          </a:p>
        </p:txBody>
      </p:sp>
      <p:sp>
        <p:nvSpPr>
          <p:cNvPr id="5" name="Content Placeholder 4">
            <a:extLst>
              <a:ext uri="{FF2B5EF4-FFF2-40B4-BE49-F238E27FC236}">
                <a16:creationId xmlns:a16="http://schemas.microsoft.com/office/drawing/2014/main" id="{9D121100-505B-4390-8EAB-8E81ECD541F1}"/>
              </a:ext>
            </a:extLst>
          </p:cNvPr>
          <p:cNvSpPr>
            <a:spLocks noGrp="1"/>
          </p:cNvSpPr>
          <p:nvPr>
            <p:ph sz="quarter" idx="13"/>
          </p:nvPr>
        </p:nvSpPr>
        <p:spPr>
          <a:xfrm>
            <a:off x="438150" y="954399"/>
            <a:ext cx="8274050" cy="775015"/>
          </a:xfrm>
        </p:spPr>
        <p:txBody>
          <a:bodyPr wrap="square" lIns="0" tIns="18000" rIns="0" bIns="18000" anchor="ctr">
            <a:spAutoFit/>
          </a:bodyPr>
          <a:lstStyle/>
          <a:p>
            <a:pPr marL="0" indent="0">
              <a:buNone/>
            </a:pPr>
            <a:r>
              <a:rPr lang="en-US" sz="2400" spc="-300" dirty="0"/>
              <a:t>C P </a:t>
            </a:r>
            <a:r>
              <a:rPr lang="en-US" sz="2400" dirty="0"/>
              <a:t>U utilization as a function of the number of processes in memory.</a:t>
            </a:r>
          </a:p>
        </p:txBody>
      </p:sp>
      <p:pic>
        <p:nvPicPr>
          <p:cNvPr id="4" name="Picture 3" descr="The figure illustrates the C P U utilization as a function of the number of processes in memory.&#10;Long description is available in notes, Press F6.">
            <a:extLst>
              <a:ext uri="{FF2B5EF4-FFF2-40B4-BE49-F238E27FC236}">
                <a16:creationId xmlns:a16="http://schemas.microsoft.com/office/drawing/2014/main" id="{92254FF6-C542-4573-B3E1-CE94B46B2CB3}"/>
              </a:ext>
            </a:extLst>
          </p:cNvPr>
          <p:cNvPicPr>
            <a:picLocks noChangeAspect="1"/>
          </p:cNvPicPr>
          <p:nvPr/>
        </p:nvPicPr>
        <p:blipFill>
          <a:blip r:embed="rId3"/>
          <a:stretch>
            <a:fillRect/>
          </a:stretch>
        </p:blipFill>
        <p:spPr>
          <a:xfrm>
            <a:off x="1353374" y="1920501"/>
            <a:ext cx="6437253" cy="3879646"/>
          </a:xfrm>
          <a:prstGeom prst="rect">
            <a:avLst/>
          </a:prstGeom>
        </p:spPr>
      </p:pic>
    </p:spTree>
    <p:extLst>
      <p:ext uri="{BB962C8B-B14F-4D97-AF65-F5344CB8AC3E}">
        <p14:creationId xmlns:p14="http://schemas.microsoft.com/office/powerpoint/2010/main" val="124659664"/>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448</TotalTime>
  <Words>11942</Words>
  <Application>Microsoft Office PowerPoint</Application>
  <PresentationFormat>On-screen Show (4:3)</PresentationFormat>
  <Paragraphs>673</Paragraphs>
  <Slides>54</Slides>
  <Notes>47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54</vt:i4>
      </vt:variant>
    </vt:vector>
  </HeadingPairs>
  <TitlesOfParts>
    <vt:vector size="60" baseType="lpstr">
      <vt:lpstr>Verdana</vt:lpstr>
      <vt:lpstr>Arial</vt:lpstr>
      <vt:lpstr>Calibri</vt:lpstr>
      <vt:lpstr>Times New Roman</vt:lpstr>
      <vt:lpstr>USHE</vt:lpstr>
      <vt:lpstr>USHE_slide options</vt:lpstr>
      <vt:lpstr>Modern Operating Systems</vt:lpstr>
      <vt:lpstr>Figure 2.1</vt:lpstr>
      <vt:lpstr>Figure 2.2</vt:lpstr>
      <vt:lpstr>Process Creation</vt:lpstr>
      <vt:lpstr>Process Termination</vt:lpstr>
      <vt:lpstr>Figure 2.3</vt:lpstr>
      <vt:lpstr>Figure 2.4</vt:lpstr>
      <vt:lpstr>Figure 2.5</vt:lpstr>
      <vt:lpstr>Figure 2.6</vt:lpstr>
      <vt:lpstr>Figure 2.7</vt:lpstr>
      <vt:lpstr>Figure 2.8</vt:lpstr>
      <vt:lpstr>Figure 2.9</vt:lpstr>
      <vt:lpstr>Figure 2.10</vt:lpstr>
      <vt:lpstr>Figure 2.11</vt:lpstr>
      <vt:lpstr>Figure 2.12</vt:lpstr>
      <vt:lpstr>Figure 2.13</vt:lpstr>
      <vt:lpstr>Figure 2.14</vt:lpstr>
      <vt:lpstr>Figure 2.15</vt:lpstr>
      <vt:lpstr>Figure 2.16</vt:lpstr>
      <vt:lpstr>Figure 2.17</vt:lpstr>
      <vt:lpstr>Figure 2.18</vt:lpstr>
      <vt:lpstr>Figure 2.19</vt:lpstr>
      <vt:lpstr>Figure 2.20</vt:lpstr>
      <vt:lpstr>Figure 2.21</vt:lpstr>
      <vt:lpstr>Critical Regions </vt:lpstr>
      <vt:lpstr>Figure 2.22</vt:lpstr>
      <vt:lpstr>Figure 2.23</vt:lpstr>
      <vt:lpstr>Figure 2.24</vt:lpstr>
      <vt:lpstr>Figure 2.25</vt:lpstr>
      <vt:lpstr>Figure 2.26</vt:lpstr>
      <vt:lpstr>Figure 2.27</vt:lpstr>
      <vt:lpstr>Figure 2.28</vt:lpstr>
      <vt:lpstr>Figure 2.29</vt:lpstr>
      <vt:lpstr>Figure 2.30</vt:lpstr>
      <vt:lpstr>Figure 2.31</vt:lpstr>
      <vt:lpstr>Figure 2.32</vt:lpstr>
      <vt:lpstr>Figure 2.33</vt:lpstr>
      <vt:lpstr>Figure 2.34</vt:lpstr>
      <vt:lpstr>Figure 2.35</vt:lpstr>
      <vt:lpstr>Figure 2.36</vt:lpstr>
      <vt:lpstr>Figure 2.37</vt:lpstr>
      <vt:lpstr>Figure 2.38</vt:lpstr>
      <vt:lpstr>Figure 2.39</vt:lpstr>
      <vt:lpstr>Figure 2.40</vt:lpstr>
      <vt:lpstr>Categories of Scheduling Algorithms</vt:lpstr>
      <vt:lpstr>Figure 2.41</vt:lpstr>
      <vt:lpstr>Scheduling in Batch Systems</vt:lpstr>
      <vt:lpstr>Figure 2.42</vt:lpstr>
      <vt:lpstr>Scheduling in Interactive Systems</vt:lpstr>
      <vt:lpstr>Figure 2.43</vt:lpstr>
      <vt:lpstr>Figure 2.44</vt:lpstr>
      <vt:lpstr>Scheduling in Real-Time Systems</vt:lpstr>
      <vt:lpstr>Figure 2.45</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2</dc:title>
  <dc:subject>Computer Science</dc:subject>
  <dc:creator>Andrew S. Tanenbaum, Herbert Bos</dc:creator>
  <cp:keywords/>
  <dc:description/>
  <cp:lastModifiedBy>Natasha Anderson</cp:lastModifiedBy>
  <cp:revision>64</cp:revision>
  <dcterms:modified xsi:type="dcterms:W3CDTF">2023-05-24T03:01:04Z</dcterms:modified>
</cp:coreProperties>
</file>